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handoutMasterIdLst>
    <p:handoutMasterId r:id="rId47"/>
  </p:handoutMasterIdLst>
  <p:sldIdLst>
    <p:sldId id="256" r:id="rId2"/>
    <p:sldId id="257" r:id="rId3"/>
    <p:sldId id="258" r:id="rId4"/>
    <p:sldId id="259" r:id="rId5"/>
    <p:sldId id="283" r:id="rId6"/>
    <p:sldId id="282" r:id="rId7"/>
    <p:sldId id="261" r:id="rId8"/>
    <p:sldId id="262" r:id="rId9"/>
    <p:sldId id="263" r:id="rId10"/>
    <p:sldId id="264" r:id="rId11"/>
    <p:sldId id="265" r:id="rId12"/>
    <p:sldId id="267" r:id="rId13"/>
    <p:sldId id="272" r:id="rId14"/>
    <p:sldId id="271" r:id="rId15"/>
    <p:sldId id="273" r:id="rId16"/>
    <p:sldId id="266" r:id="rId17"/>
    <p:sldId id="274" r:id="rId18"/>
    <p:sldId id="275" r:id="rId19"/>
    <p:sldId id="276" r:id="rId20"/>
    <p:sldId id="277" r:id="rId21"/>
    <p:sldId id="278" r:id="rId22"/>
    <p:sldId id="279" r:id="rId23"/>
    <p:sldId id="280" r:id="rId24"/>
    <p:sldId id="281" r:id="rId25"/>
    <p:sldId id="284" r:id="rId26"/>
    <p:sldId id="285" r:id="rId27"/>
    <p:sldId id="286" r:id="rId28"/>
    <p:sldId id="290" r:id="rId29"/>
    <p:sldId id="287" r:id="rId30"/>
    <p:sldId id="289" r:id="rId31"/>
    <p:sldId id="291" r:id="rId32"/>
    <p:sldId id="288" r:id="rId33"/>
    <p:sldId id="292" r:id="rId34"/>
    <p:sldId id="293" r:id="rId35"/>
    <p:sldId id="294" r:id="rId36"/>
    <p:sldId id="295" r:id="rId37"/>
    <p:sldId id="298" r:id="rId38"/>
    <p:sldId id="297" r:id="rId39"/>
    <p:sldId id="299" r:id="rId40"/>
    <p:sldId id="300" r:id="rId41"/>
    <p:sldId id="301" r:id="rId42"/>
    <p:sldId id="302" r:id="rId43"/>
    <p:sldId id="303" r:id="rId44"/>
    <p:sldId id="304" r:id="rId45"/>
  </p:sldIdLst>
  <p:sldSz cx="9144000" cy="6858000" type="letter"/>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542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15C"/>
    <a:srgbClr val="00066C"/>
    <a:srgbClr val="205280"/>
    <a:srgbClr val="0E8BC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49"/>
    <p:restoredTop sz="90071"/>
  </p:normalViewPr>
  <p:slideViewPr>
    <p:cSldViewPr>
      <p:cViewPr varScale="1">
        <p:scale>
          <a:sx n="204" d="100"/>
          <a:sy n="204" d="100"/>
        </p:scale>
        <p:origin x="3384" y="192"/>
      </p:cViewPr>
      <p:guideLst>
        <p:guide orient="horz" pos="2160"/>
        <p:guide pos="54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25" d="100"/>
          <a:sy n="125" d="100"/>
        </p:scale>
        <p:origin x="-3960"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cs typeface="+mn-cs"/>
              </a:defRPr>
            </a:lvl1pPr>
          </a:lstStyle>
          <a:p>
            <a:pPr>
              <a:defRPr/>
            </a:pPr>
            <a:endParaRPr lang="en-US"/>
          </a:p>
        </p:txBody>
      </p:sp>
      <p:sp>
        <p:nvSpPr>
          <p:cNvPr id="614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cs typeface="+mn-cs"/>
              </a:defRPr>
            </a:lvl1pPr>
          </a:lstStyle>
          <a:p>
            <a:pPr>
              <a:defRPr/>
            </a:pPr>
            <a:endParaRPr lang="en-US"/>
          </a:p>
        </p:txBody>
      </p:sp>
      <p:sp>
        <p:nvSpPr>
          <p:cNvPr id="614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cs typeface="+mn-cs"/>
              </a:defRPr>
            </a:lvl1pPr>
          </a:lstStyle>
          <a:p>
            <a:pPr>
              <a:defRPr/>
            </a:pPr>
            <a:endParaRPr lang="en-US"/>
          </a:p>
        </p:txBody>
      </p:sp>
      <p:sp>
        <p:nvSpPr>
          <p:cNvPr id="614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85BD364D-1235-1445-8B4B-DCD7F49447F3}" type="slidenum">
              <a:rPr lang="en-US"/>
              <a:pPr/>
              <a:t>‹#›</a:t>
            </a:fld>
            <a:endParaRPr lang="en-US"/>
          </a:p>
        </p:txBody>
      </p:sp>
    </p:spTree>
    <p:extLst>
      <p:ext uri="{BB962C8B-B14F-4D97-AF65-F5344CB8AC3E}">
        <p14:creationId xmlns:p14="http://schemas.microsoft.com/office/powerpoint/2010/main" val="25551348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cs typeface="+mn-cs"/>
              </a:defRPr>
            </a:lvl1pPr>
          </a:lstStyle>
          <a:p>
            <a:pPr>
              <a:defRPr/>
            </a:pPr>
            <a:endParaRPr lang="en-US"/>
          </a:p>
        </p:txBody>
      </p:sp>
      <p:sp>
        <p:nvSpPr>
          <p:cNvPr id="819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cs typeface="+mn-cs"/>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819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cs typeface="+mn-cs"/>
              </a:defRPr>
            </a:lvl1pPr>
          </a:lstStyle>
          <a:p>
            <a:pPr>
              <a:defRPr/>
            </a:pPr>
            <a:endParaRPr lang="en-US"/>
          </a:p>
        </p:txBody>
      </p:sp>
      <p:sp>
        <p:nvSpPr>
          <p:cNvPr id="819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D1FC8473-AB58-5741-B8C6-2BC72A7DFAE1}" type="slidenum">
              <a:rPr lang="en-US"/>
              <a:pPr/>
              <a:t>‹#›</a:t>
            </a:fld>
            <a:endParaRPr lang="en-US"/>
          </a:p>
        </p:txBody>
      </p:sp>
    </p:spTree>
    <p:extLst>
      <p:ext uri="{BB962C8B-B14F-4D97-AF65-F5344CB8AC3E}">
        <p14:creationId xmlns:p14="http://schemas.microsoft.com/office/powerpoint/2010/main" val="3278613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0"/>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0"/>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0"/>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 the pt was having positive symptoms at home prior to being admitted to leaving the care home, also that on previous records the pt stated chest pain, which was due to “care worker” punching him in the chest </a:t>
            </a:r>
          </a:p>
        </p:txBody>
      </p:sp>
      <p:sp>
        <p:nvSpPr>
          <p:cNvPr id="4" name="Slide Number Placeholder 3"/>
          <p:cNvSpPr>
            <a:spLocks noGrp="1"/>
          </p:cNvSpPr>
          <p:nvPr>
            <p:ph type="sldNum" sz="quarter" idx="5"/>
          </p:nvPr>
        </p:nvSpPr>
        <p:spPr/>
        <p:txBody>
          <a:bodyPr/>
          <a:lstStyle/>
          <a:p>
            <a:fld id="{D1FC8473-AB58-5741-B8C6-2BC72A7DFAE1}" type="slidenum">
              <a:rPr lang="en-US" smtClean="0"/>
              <a:pPr/>
              <a:t>3</a:t>
            </a:fld>
            <a:endParaRPr lang="en-US"/>
          </a:p>
        </p:txBody>
      </p:sp>
    </p:spTree>
    <p:extLst>
      <p:ext uri="{BB962C8B-B14F-4D97-AF65-F5344CB8AC3E}">
        <p14:creationId xmlns:p14="http://schemas.microsoft.com/office/powerpoint/2010/main" val="3646818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Clozapine trial, he has essentially been at the same dose of 225mg since being titrated, a past hospitalization showed that he was titrated to 250, but that caused a QTC prolongation of 500. </a:t>
            </a:r>
          </a:p>
        </p:txBody>
      </p:sp>
      <p:sp>
        <p:nvSpPr>
          <p:cNvPr id="4" name="Slide Number Placeholder 3"/>
          <p:cNvSpPr>
            <a:spLocks noGrp="1"/>
          </p:cNvSpPr>
          <p:nvPr>
            <p:ph type="sldNum" sz="quarter" idx="5"/>
          </p:nvPr>
        </p:nvSpPr>
        <p:spPr/>
        <p:txBody>
          <a:bodyPr/>
          <a:lstStyle/>
          <a:p>
            <a:fld id="{D1FC8473-AB58-5741-B8C6-2BC72A7DFAE1}" type="slidenum">
              <a:rPr lang="en-US" smtClean="0"/>
              <a:pPr/>
              <a:t>5</a:t>
            </a:fld>
            <a:endParaRPr lang="en-US"/>
          </a:p>
        </p:txBody>
      </p:sp>
    </p:spTree>
    <p:extLst>
      <p:ext uri="{BB962C8B-B14F-4D97-AF65-F5344CB8AC3E}">
        <p14:creationId xmlns:p14="http://schemas.microsoft.com/office/powerpoint/2010/main" val="1484563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Canadian guidelines for Schizophrenia are developed from American guidelines and the NICE guidelines </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dirty="0"/>
              <a:t>The most common definition of treatment-resistant schizophrenia denotes patients with schizophrenia who, despite at least two adequate trials of antipsychotics (one of which must be an atypical antipsychotic), have persistent moderate to severe positive, or disorganisation, or negative symptoms together with poor social and work function over a prolonged period of time, with a trial of therapy for at least 6-8 weeks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err="1"/>
              <a:t>Chakos</a:t>
            </a:r>
            <a:r>
              <a:rPr lang="en-CA" dirty="0"/>
              <a:t> et al. (2001) conducted a meta-analysis of 7 randomised, controlled trials comparing conventional and atypical antipsychotics. These authors concluded that clozapine was superior to conventional antipsychotics in both efficacy (as measured by improvement in overall psychopathology) and safety (in terms of extrapyramidal side effects). (Olanzapine and risperidone). Since then there have been many studies comparing clozapine to many other therapies and it has been continually been shown to be more effective </a:t>
            </a:r>
            <a:endParaRPr lang="en-US" sz="1200" dirty="0"/>
          </a:p>
          <a:p>
            <a:endParaRPr lang="en-US" dirty="0"/>
          </a:p>
        </p:txBody>
      </p:sp>
      <p:sp>
        <p:nvSpPr>
          <p:cNvPr id="4" name="Slide Number Placeholder 3"/>
          <p:cNvSpPr>
            <a:spLocks noGrp="1"/>
          </p:cNvSpPr>
          <p:nvPr>
            <p:ph type="sldNum" sz="quarter" idx="5"/>
          </p:nvPr>
        </p:nvSpPr>
        <p:spPr/>
        <p:txBody>
          <a:bodyPr/>
          <a:lstStyle/>
          <a:p>
            <a:fld id="{D1FC8473-AB58-5741-B8C6-2BC72A7DFAE1}" type="slidenum">
              <a:rPr lang="en-US" smtClean="0"/>
              <a:pPr/>
              <a:t>12</a:t>
            </a:fld>
            <a:endParaRPr lang="en-US"/>
          </a:p>
        </p:txBody>
      </p:sp>
    </p:spTree>
    <p:extLst>
      <p:ext uri="{BB962C8B-B14F-4D97-AF65-F5344CB8AC3E}">
        <p14:creationId xmlns:p14="http://schemas.microsoft.com/office/powerpoint/2010/main" val="3231188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i="0" kern="1200" dirty="0">
                <a:solidFill>
                  <a:schemeClr val="tx1"/>
                </a:solidFill>
                <a:effectLst/>
                <a:latin typeface="Arial" charset="0"/>
                <a:ea typeface="ＭＳ Ｐゴシック" charset="-128"/>
                <a:cs typeface="ＭＳ Ｐゴシック" charset="-128"/>
              </a:rPr>
              <a:t>Scottish Intercollegiate Guidelines Network (SIGN) </a:t>
            </a:r>
          </a:p>
          <a:p>
            <a:r>
              <a:rPr lang="en-CA" sz="1200" b="1" i="0" kern="1200" dirty="0">
                <a:solidFill>
                  <a:schemeClr val="tx1"/>
                </a:solidFill>
                <a:effectLst/>
                <a:latin typeface="Arial" charset="0"/>
                <a:ea typeface="ＭＳ Ｐゴシック" charset="-128"/>
              </a:rPr>
              <a:t>National Institute for Health and Care Excellence (NICE) </a:t>
            </a:r>
            <a:endParaRPr lang="en-US" dirty="0"/>
          </a:p>
        </p:txBody>
      </p:sp>
      <p:sp>
        <p:nvSpPr>
          <p:cNvPr id="4" name="Slide Number Placeholder 3"/>
          <p:cNvSpPr>
            <a:spLocks noGrp="1"/>
          </p:cNvSpPr>
          <p:nvPr>
            <p:ph type="sldNum" sz="quarter" idx="5"/>
          </p:nvPr>
        </p:nvSpPr>
        <p:spPr/>
        <p:txBody>
          <a:bodyPr/>
          <a:lstStyle/>
          <a:p>
            <a:fld id="{D1FC8473-AB58-5741-B8C6-2BC72A7DFAE1}" type="slidenum">
              <a:rPr lang="en-US" smtClean="0"/>
              <a:pPr/>
              <a:t>15</a:t>
            </a:fld>
            <a:endParaRPr lang="en-US"/>
          </a:p>
        </p:txBody>
      </p:sp>
    </p:spTree>
    <p:extLst>
      <p:ext uri="{BB962C8B-B14F-4D97-AF65-F5344CB8AC3E}">
        <p14:creationId xmlns:p14="http://schemas.microsoft.com/office/powerpoint/2010/main" val="1831103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FC8473-AB58-5741-B8C6-2BC72A7DFAE1}" type="slidenum">
              <a:rPr lang="en-US" smtClean="0"/>
              <a:pPr/>
              <a:t>16</a:t>
            </a:fld>
            <a:endParaRPr lang="en-US"/>
          </a:p>
        </p:txBody>
      </p:sp>
    </p:spTree>
    <p:extLst>
      <p:ext uri="{BB962C8B-B14F-4D97-AF65-F5344CB8AC3E}">
        <p14:creationId xmlns:p14="http://schemas.microsoft.com/office/powerpoint/2010/main" val="4018896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Weight reduction at the 16 week mark -2.53 kg vs. -0.38 kg</a:t>
            </a:r>
            <a:endParaRPr lang="en-US" dirty="0"/>
          </a:p>
        </p:txBody>
      </p:sp>
      <p:sp>
        <p:nvSpPr>
          <p:cNvPr id="4" name="Slide Number Placeholder 3"/>
          <p:cNvSpPr>
            <a:spLocks noGrp="1"/>
          </p:cNvSpPr>
          <p:nvPr>
            <p:ph type="sldNum" sz="quarter" idx="5"/>
          </p:nvPr>
        </p:nvSpPr>
        <p:spPr/>
        <p:txBody>
          <a:bodyPr/>
          <a:lstStyle/>
          <a:p>
            <a:fld id="{D1FC8473-AB58-5741-B8C6-2BC72A7DFAE1}" type="slidenum">
              <a:rPr lang="en-US" smtClean="0"/>
              <a:pPr/>
              <a:t>28</a:t>
            </a:fld>
            <a:endParaRPr lang="en-US"/>
          </a:p>
        </p:txBody>
      </p:sp>
    </p:spTree>
    <p:extLst>
      <p:ext uri="{BB962C8B-B14F-4D97-AF65-F5344CB8AC3E}">
        <p14:creationId xmlns:p14="http://schemas.microsoft.com/office/powerpoint/2010/main" val="1481085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Low dose of </a:t>
            </a:r>
            <a:r>
              <a:rPr lang="en-US" dirty="0" err="1"/>
              <a:t>arirpiprazole</a:t>
            </a:r>
            <a:r>
              <a:rPr lang="en-US" dirty="0"/>
              <a:t>, increased dose may have enhanced effect more so on negative symptoms but potentially on positive symptoms </a:t>
            </a:r>
          </a:p>
        </p:txBody>
      </p:sp>
      <p:sp>
        <p:nvSpPr>
          <p:cNvPr id="4" name="Slide Number Placeholder 3"/>
          <p:cNvSpPr>
            <a:spLocks noGrp="1"/>
          </p:cNvSpPr>
          <p:nvPr>
            <p:ph type="sldNum" sz="quarter" idx="5"/>
          </p:nvPr>
        </p:nvSpPr>
        <p:spPr/>
        <p:txBody>
          <a:bodyPr/>
          <a:lstStyle/>
          <a:p>
            <a:fld id="{D1FC8473-AB58-5741-B8C6-2BC72A7DFAE1}" type="slidenum">
              <a:rPr lang="en-US" smtClean="0"/>
              <a:pPr/>
              <a:t>37</a:t>
            </a:fld>
            <a:endParaRPr lang="en-US"/>
          </a:p>
        </p:txBody>
      </p:sp>
    </p:spTree>
    <p:extLst>
      <p:ext uri="{BB962C8B-B14F-4D97-AF65-F5344CB8AC3E}">
        <p14:creationId xmlns:p14="http://schemas.microsoft.com/office/powerpoint/2010/main" val="1008875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a:p>
          <a:p>
            <a:pPr lvl="2"/>
            <a:endParaRPr lang="en-US" dirty="0"/>
          </a:p>
          <a:p>
            <a:endParaRPr lang="en-US" dirty="0"/>
          </a:p>
        </p:txBody>
      </p:sp>
      <p:sp>
        <p:nvSpPr>
          <p:cNvPr id="4" name="Slide Number Placeholder 3"/>
          <p:cNvSpPr>
            <a:spLocks noGrp="1"/>
          </p:cNvSpPr>
          <p:nvPr>
            <p:ph type="sldNum" sz="quarter" idx="5"/>
          </p:nvPr>
        </p:nvSpPr>
        <p:spPr/>
        <p:txBody>
          <a:bodyPr/>
          <a:lstStyle/>
          <a:p>
            <a:fld id="{D1FC8473-AB58-5741-B8C6-2BC72A7DFAE1}" type="slidenum">
              <a:rPr lang="en-US" smtClean="0"/>
              <a:pPr/>
              <a:t>39</a:t>
            </a:fld>
            <a:endParaRPr lang="en-US"/>
          </a:p>
        </p:txBody>
      </p:sp>
    </p:spTree>
    <p:extLst>
      <p:ext uri="{BB962C8B-B14F-4D97-AF65-F5344CB8AC3E}">
        <p14:creationId xmlns:p14="http://schemas.microsoft.com/office/powerpoint/2010/main" val="1535665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Screen shots of some of the tools used </a:t>
            </a:r>
          </a:p>
        </p:txBody>
      </p:sp>
      <p:sp>
        <p:nvSpPr>
          <p:cNvPr id="4" name="Slide Number Placeholder 3"/>
          <p:cNvSpPr>
            <a:spLocks noGrp="1"/>
          </p:cNvSpPr>
          <p:nvPr>
            <p:ph type="sldNum" sz="quarter" idx="5"/>
          </p:nvPr>
        </p:nvSpPr>
        <p:spPr/>
        <p:txBody>
          <a:bodyPr/>
          <a:lstStyle/>
          <a:p>
            <a:fld id="{D1FC8473-AB58-5741-B8C6-2BC72A7DFAE1}" type="slidenum">
              <a:rPr lang="en-US" smtClean="0"/>
              <a:pPr/>
              <a:t>42</a:t>
            </a:fld>
            <a:endParaRPr lang="en-US"/>
          </a:p>
        </p:txBody>
      </p:sp>
    </p:spTree>
    <p:extLst>
      <p:ext uri="{BB962C8B-B14F-4D97-AF65-F5344CB8AC3E}">
        <p14:creationId xmlns:p14="http://schemas.microsoft.com/office/powerpoint/2010/main" val="34369571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4 logo PP.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089650"/>
            <a:ext cx="9144000" cy="768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8" name="Rectangle 2"/>
          <p:cNvSpPr>
            <a:spLocks noGrp="1" noChangeArrowheads="1"/>
          </p:cNvSpPr>
          <p:nvPr>
            <p:ph type="ctrTitle"/>
          </p:nvPr>
        </p:nvSpPr>
        <p:spPr>
          <a:xfrm>
            <a:off x="685800" y="1676400"/>
            <a:ext cx="7772400" cy="1905000"/>
          </a:xfrm>
        </p:spPr>
        <p:txBody>
          <a:bodyPr/>
          <a:lstStyle>
            <a:lvl1pPr>
              <a:defRPr sz="5000"/>
            </a:lvl1pPr>
          </a:lstStyle>
          <a:p>
            <a:r>
              <a:rPr lang="en-US"/>
              <a:t>Click to edit Master title style</a:t>
            </a:r>
          </a:p>
        </p:txBody>
      </p:sp>
      <p:sp>
        <p:nvSpPr>
          <p:cNvPr id="4099" name="Rectangle 3"/>
          <p:cNvSpPr>
            <a:spLocks noGrp="1" noChangeArrowheads="1"/>
          </p:cNvSpPr>
          <p:nvPr>
            <p:ph type="subTitle" idx="1"/>
          </p:nvPr>
        </p:nvSpPr>
        <p:spPr>
          <a:xfrm>
            <a:off x="1371600" y="3962400"/>
            <a:ext cx="6400800" cy="1295400"/>
          </a:xfrm>
        </p:spPr>
        <p:txBody>
          <a:bodyPr/>
          <a:lstStyle>
            <a:lvl1pPr marL="0" indent="0" algn="ctr">
              <a:buFontTx/>
              <a:buNone/>
              <a:defRPr/>
            </a:lvl1pPr>
          </a:lstStyle>
          <a:p>
            <a:r>
              <a:rPr lang="en-US"/>
              <a:t>Click to edit Master subtitle style</a:t>
            </a:r>
          </a:p>
        </p:txBody>
      </p:sp>
      <p:sp>
        <p:nvSpPr>
          <p:cNvPr id="5" name="Rectangle 4"/>
          <p:cNvSpPr>
            <a:spLocks noGrp="1" noChangeArrowheads="1"/>
          </p:cNvSpPr>
          <p:nvPr>
            <p:ph type="dt" sz="half" idx="10"/>
          </p:nvPr>
        </p:nvSpPr>
        <p:spPr>
          <a:xfrm>
            <a:off x="685800" y="6248400"/>
            <a:ext cx="1905000" cy="457200"/>
          </a:xfrm>
        </p:spPr>
        <p:txBody>
          <a:bodyPr/>
          <a:lstStyle>
            <a:lvl1pPr>
              <a:defRPr/>
            </a:lvl1pPr>
          </a:lstStyle>
          <a:p>
            <a:pPr>
              <a:defRPr/>
            </a:pPr>
            <a:endParaRPr lang="en-US"/>
          </a:p>
        </p:txBody>
      </p:sp>
      <p:sp>
        <p:nvSpPr>
          <p:cNvPr id="6"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US"/>
          </a:p>
        </p:txBody>
      </p:sp>
      <p:sp>
        <p:nvSpPr>
          <p:cNvPr id="7" name="Rectangle 6"/>
          <p:cNvSpPr>
            <a:spLocks noGrp="1" noChangeArrowheads="1"/>
          </p:cNvSpPr>
          <p:nvPr>
            <p:ph type="sldNum" sz="quarter" idx="12"/>
          </p:nvPr>
        </p:nvSpPr>
        <p:spPr>
          <a:xfrm>
            <a:off x="6489700" y="6477000"/>
            <a:ext cx="2120900" cy="241300"/>
          </a:xfrm>
        </p:spPr>
        <p:txBody>
          <a:bodyPr/>
          <a:lstStyle>
            <a:lvl1pPr>
              <a:defRPr/>
            </a:lvl1pPr>
          </a:lstStyle>
          <a:p>
            <a:fld id="{729EB7F0-05CD-1D4D-981B-1752360C26DF}" type="slidenum">
              <a:rPr lang="en-US"/>
              <a:pPr/>
              <a:t>‹#›</a:t>
            </a:fld>
            <a:endParaRPr lang="en-US"/>
          </a:p>
        </p:txBody>
      </p:sp>
    </p:spTree>
    <p:extLst>
      <p:ext uri="{BB962C8B-B14F-4D97-AF65-F5344CB8AC3E}">
        <p14:creationId xmlns:p14="http://schemas.microsoft.com/office/powerpoint/2010/main" val="3963546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CBD11B4-9D2C-544B-B0CB-435CA9A8F15D}" type="slidenum">
              <a:rPr lang="en-US"/>
              <a:pPr/>
              <a:t>‹#›</a:t>
            </a:fld>
            <a:endParaRPr lang="en-US"/>
          </a:p>
        </p:txBody>
      </p:sp>
    </p:spTree>
    <p:extLst>
      <p:ext uri="{BB962C8B-B14F-4D97-AF65-F5344CB8AC3E}">
        <p14:creationId xmlns:p14="http://schemas.microsoft.com/office/powerpoint/2010/main" val="205702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45818C7-568B-984E-91F8-147ECF3A4190}" type="slidenum">
              <a:rPr lang="en-US"/>
              <a:pPr/>
              <a:t>‹#›</a:t>
            </a:fld>
            <a:endParaRPr lang="en-US"/>
          </a:p>
        </p:txBody>
      </p:sp>
    </p:spTree>
    <p:extLst>
      <p:ext uri="{BB962C8B-B14F-4D97-AF65-F5344CB8AC3E}">
        <p14:creationId xmlns:p14="http://schemas.microsoft.com/office/powerpoint/2010/main" val="916435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9895D978-9AF9-5544-9AE0-2DFC570A6B37}" type="slidenum">
              <a:rPr lang="en-US"/>
              <a:pPr/>
              <a:t>‹#›</a:t>
            </a:fld>
            <a:endParaRPr lang="en-US"/>
          </a:p>
        </p:txBody>
      </p:sp>
    </p:spTree>
    <p:extLst>
      <p:ext uri="{BB962C8B-B14F-4D97-AF65-F5344CB8AC3E}">
        <p14:creationId xmlns:p14="http://schemas.microsoft.com/office/powerpoint/2010/main" val="454648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337F80C-B605-904D-B4D0-6232DFC9F059}" type="slidenum">
              <a:rPr lang="en-US"/>
              <a:pPr/>
              <a:t>‹#›</a:t>
            </a:fld>
            <a:endParaRPr lang="en-US"/>
          </a:p>
        </p:txBody>
      </p:sp>
    </p:spTree>
    <p:extLst>
      <p:ext uri="{BB962C8B-B14F-4D97-AF65-F5344CB8AC3E}">
        <p14:creationId xmlns:p14="http://schemas.microsoft.com/office/powerpoint/2010/main" val="527286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E92BDE74-A9D5-7841-BB40-9ABB40D01DB9}" type="slidenum">
              <a:rPr lang="en-US"/>
              <a:pPr/>
              <a:t>‹#›</a:t>
            </a:fld>
            <a:endParaRPr lang="en-US"/>
          </a:p>
        </p:txBody>
      </p:sp>
    </p:spTree>
    <p:extLst>
      <p:ext uri="{BB962C8B-B14F-4D97-AF65-F5344CB8AC3E}">
        <p14:creationId xmlns:p14="http://schemas.microsoft.com/office/powerpoint/2010/main" val="3867108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0738EE0F-85E2-C841-9DCB-E793BEE179FF}" type="slidenum">
              <a:rPr lang="en-US"/>
              <a:pPr/>
              <a:t>‹#›</a:t>
            </a:fld>
            <a:endParaRPr lang="en-US"/>
          </a:p>
        </p:txBody>
      </p:sp>
    </p:spTree>
    <p:extLst>
      <p:ext uri="{BB962C8B-B14F-4D97-AF65-F5344CB8AC3E}">
        <p14:creationId xmlns:p14="http://schemas.microsoft.com/office/powerpoint/2010/main" val="3201692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F7E48435-AF23-1142-9D11-80C09D5BDD0A}" type="slidenum">
              <a:rPr lang="en-US"/>
              <a:pPr/>
              <a:t>‹#›</a:t>
            </a:fld>
            <a:endParaRPr lang="en-US"/>
          </a:p>
        </p:txBody>
      </p:sp>
    </p:spTree>
    <p:extLst>
      <p:ext uri="{BB962C8B-B14F-4D97-AF65-F5344CB8AC3E}">
        <p14:creationId xmlns:p14="http://schemas.microsoft.com/office/powerpoint/2010/main" val="3865835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3AC53DDB-D7F6-DE4B-8C09-8EA9848D0A99}" type="slidenum">
              <a:rPr lang="en-US"/>
              <a:pPr/>
              <a:t>‹#›</a:t>
            </a:fld>
            <a:endParaRPr lang="en-US"/>
          </a:p>
        </p:txBody>
      </p:sp>
    </p:spTree>
    <p:extLst>
      <p:ext uri="{BB962C8B-B14F-4D97-AF65-F5344CB8AC3E}">
        <p14:creationId xmlns:p14="http://schemas.microsoft.com/office/powerpoint/2010/main" val="2756328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A3750DAA-DCFB-D744-B3F9-AABF3D6AD85B}" type="slidenum">
              <a:rPr lang="en-US"/>
              <a:pPr/>
              <a:t>‹#›</a:t>
            </a:fld>
            <a:endParaRPr lang="en-US"/>
          </a:p>
        </p:txBody>
      </p:sp>
    </p:spTree>
    <p:extLst>
      <p:ext uri="{BB962C8B-B14F-4D97-AF65-F5344CB8AC3E}">
        <p14:creationId xmlns:p14="http://schemas.microsoft.com/office/powerpoint/2010/main" val="2276694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628460AC-CA24-5047-869D-5F2473E289C7}" type="slidenum">
              <a:rPr lang="en-US"/>
              <a:pPr/>
              <a:t>‹#›</a:t>
            </a:fld>
            <a:endParaRPr lang="en-US"/>
          </a:p>
        </p:txBody>
      </p:sp>
    </p:spTree>
    <p:extLst>
      <p:ext uri="{BB962C8B-B14F-4D97-AF65-F5344CB8AC3E}">
        <p14:creationId xmlns:p14="http://schemas.microsoft.com/office/powerpoint/2010/main" val="2512676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4 logo PP.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6089650"/>
            <a:ext cx="9144000" cy="768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489700" y="6489700"/>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50A94F11-F3AB-A14B-B930-19AFC530138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hdr="0" ftr="0" dt="0"/>
  <p:txStyles>
    <p:titleStyle>
      <a:lvl1pPr algn="ctr" rtl="0" eaLnBrk="0" fontAlgn="base" hangingPunct="0">
        <a:spcBef>
          <a:spcPct val="0"/>
        </a:spcBef>
        <a:spcAft>
          <a:spcPct val="0"/>
        </a:spcAft>
        <a:defRPr sz="4400" b="1">
          <a:solidFill>
            <a:srgbClr val="00215C"/>
          </a:solidFill>
          <a:latin typeface="+mj-lt"/>
          <a:ea typeface="ＭＳ Ｐゴシック" charset="-128"/>
          <a:cs typeface="ＭＳ Ｐゴシック" charset="-128"/>
        </a:defRPr>
      </a:lvl1pPr>
      <a:lvl2pPr algn="ctr" rtl="0" eaLnBrk="0" fontAlgn="base" hangingPunct="0">
        <a:spcBef>
          <a:spcPct val="0"/>
        </a:spcBef>
        <a:spcAft>
          <a:spcPct val="0"/>
        </a:spcAft>
        <a:defRPr sz="4400" b="1">
          <a:solidFill>
            <a:srgbClr val="00215C"/>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b="1">
          <a:solidFill>
            <a:srgbClr val="00215C"/>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b="1">
          <a:solidFill>
            <a:srgbClr val="00215C"/>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b="1">
          <a:solidFill>
            <a:srgbClr val="00215C"/>
          </a:solidFill>
          <a:latin typeface="Arial" charset="0"/>
          <a:ea typeface="ＭＳ Ｐゴシック" charset="-128"/>
          <a:cs typeface="ＭＳ Ｐゴシック" charset="-128"/>
        </a:defRPr>
      </a:lvl5pPr>
      <a:lvl6pPr marL="457200" algn="ctr" rtl="0" fontAlgn="base">
        <a:spcBef>
          <a:spcPct val="0"/>
        </a:spcBef>
        <a:spcAft>
          <a:spcPct val="0"/>
        </a:spcAft>
        <a:defRPr sz="4400" b="1">
          <a:solidFill>
            <a:srgbClr val="0E8BC2"/>
          </a:solidFill>
          <a:latin typeface="Arial" charset="0"/>
        </a:defRPr>
      </a:lvl6pPr>
      <a:lvl7pPr marL="914400" algn="ctr" rtl="0" fontAlgn="base">
        <a:spcBef>
          <a:spcPct val="0"/>
        </a:spcBef>
        <a:spcAft>
          <a:spcPct val="0"/>
        </a:spcAft>
        <a:defRPr sz="4400" b="1">
          <a:solidFill>
            <a:srgbClr val="0E8BC2"/>
          </a:solidFill>
          <a:latin typeface="Arial" charset="0"/>
        </a:defRPr>
      </a:lvl7pPr>
      <a:lvl8pPr marL="1371600" algn="ctr" rtl="0" fontAlgn="base">
        <a:spcBef>
          <a:spcPct val="0"/>
        </a:spcBef>
        <a:spcAft>
          <a:spcPct val="0"/>
        </a:spcAft>
        <a:defRPr sz="4400" b="1">
          <a:solidFill>
            <a:srgbClr val="0E8BC2"/>
          </a:solidFill>
          <a:latin typeface="Arial" charset="0"/>
        </a:defRPr>
      </a:lvl8pPr>
      <a:lvl9pPr marL="1828800" algn="ctr" rtl="0" fontAlgn="base">
        <a:spcBef>
          <a:spcPct val="0"/>
        </a:spcBef>
        <a:spcAft>
          <a:spcPct val="0"/>
        </a:spcAft>
        <a:defRPr sz="4400" b="1">
          <a:solidFill>
            <a:srgbClr val="0E8BC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cs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cs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cs typeface="ＭＳ Ｐゴシック" charset="0"/>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psychscenehub.com/psychinsights/clozapine-in-schizophrenia/"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6"/>
          <p:cNvSpPr>
            <a:spLocks noGrp="1" noChangeArrowheads="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cs typeface="ＭＳ Ｐゴシック" charset="0"/>
              </a:defRPr>
            </a:lvl2pPr>
            <a:lvl3pPr eaLnBrk="0" hangingPunct="0">
              <a:defRPr sz="2400">
                <a:solidFill>
                  <a:schemeClr val="tx1"/>
                </a:solidFill>
                <a:latin typeface="Arial" charset="0"/>
                <a:ea typeface="ＭＳ Ｐゴシック" charset="0"/>
                <a:cs typeface="ＭＳ Ｐゴシック" charset="0"/>
              </a:defRPr>
            </a:lvl3pPr>
            <a:lvl4pPr eaLnBrk="0" hangingPunct="0">
              <a:defRPr sz="2400">
                <a:solidFill>
                  <a:schemeClr val="tx1"/>
                </a:solidFill>
                <a:latin typeface="Arial" charset="0"/>
                <a:ea typeface="ＭＳ Ｐゴシック" charset="0"/>
                <a:cs typeface="ＭＳ Ｐゴシック" charset="0"/>
              </a:defRPr>
            </a:lvl4pPr>
            <a:lvl5pPr eaLnBrk="0" hangingPunct="0">
              <a:defRPr sz="2400">
                <a:solidFill>
                  <a:schemeClr val="tx1"/>
                </a:solidFill>
                <a:latin typeface="Arial" charset="0"/>
                <a:ea typeface="ＭＳ Ｐゴシック" charset="0"/>
                <a:cs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65C9268F-BEE2-9F49-835F-B4FA52DEF5EA}" type="slidenum">
              <a:rPr lang="en-US" sz="1400"/>
              <a:pPr eaLnBrk="1" hangingPunct="1"/>
              <a:t>1</a:t>
            </a:fld>
            <a:endParaRPr lang="en-US" sz="1400"/>
          </a:p>
        </p:txBody>
      </p:sp>
      <p:sp>
        <p:nvSpPr>
          <p:cNvPr id="15363" name="Rectangle 2"/>
          <p:cNvSpPr>
            <a:spLocks noGrp="1" noChangeArrowheads="1"/>
          </p:cNvSpPr>
          <p:nvPr>
            <p:ph type="ctrTitle"/>
          </p:nvPr>
        </p:nvSpPr>
        <p:spPr/>
        <p:txBody>
          <a:bodyPr/>
          <a:lstStyle/>
          <a:p>
            <a:pPr eaLnBrk="1" hangingPunct="1"/>
            <a:r>
              <a:rPr lang="en-US" dirty="0">
                <a:latin typeface="Arial" charset="0"/>
                <a:ea typeface="ＭＳ Ｐゴシック" charset="0"/>
                <a:cs typeface="ＭＳ Ｐゴシック" charset="0"/>
              </a:rPr>
              <a:t>Augmenting therapy: </a:t>
            </a:r>
            <a:br>
              <a:rPr lang="en-US" dirty="0">
                <a:latin typeface="Arial" charset="0"/>
                <a:ea typeface="ＭＳ Ｐゴシック" charset="0"/>
                <a:cs typeface="ＭＳ Ｐゴシック" charset="0"/>
              </a:rPr>
            </a:br>
            <a:r>
              <a:rPr lang="en-US" dirty="0">
                <a:latin typeface="Arial" charset="0"/>
                <a:ea typeface="ＭＳ Ｐゴシック" charset="0"/>
                <a:cs typeface="ＭＳ Ｐゴシック" charset="0"/>
              </a:rPr>
              <a:t>Aripiprazole in clozapine resistant schizophrenia</a:t>
            </a:r>
          </a:p>
        </p:txBody>
      </p:sp>
      <p:sp>
        <p:nvSpPr>
          <p:cNvPr id="15364" name="Rectangle 3"/>
          <p:cNvSpPr>
            <a:spLocks noGrp="1" noChangeArrowheads="1"/>
          </p:cNvSpPr>
          <p:nvPr>
            <p:ph type="subTitle" idx="1"/>
          </p:nvPr>
        </p:nvSpPr>
        <p:spPr/>
        <p:txBody>
          <a:bodyPr/>
          <a:lstStyle/>
          <a:p>
            <a:r>
              <a:rPr lang="en-US" sz="2000" dirty="0"/>
              <a:t>Arjun Randhawa </a:t>
            </a:r>
          </a:p>
          <a:p>
            <a:r>
              <a:rPr lang="en-US" sz="2000" dirty="0"/>
              <a:t>LMPS Pharmacy Resident</a:t>
            </a:r>
          </a:p>
          <a:p>
            <a:r>
              <a:rPr lang="en-US" sz="2000" dirty="0"/>
              <a:t>October 2019  </a:t>
            </a:r>
          </a:p>
          <a:p>
            <a:pPr eaLnBrk="1" hangingPunct="1"/>
            <a:endParaRPr lang="en-US" dirty="0">
              <a:latin typeface="Arial" charset="0"/>
              <a:ea typeface="ＭＳ Ｐゴシック" charset="0"/>
              <a:cs typeface="ＭＳ Ｐゴシック"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FB7E-F85A-934F-B32B-C7AF5B28F2A3}"/>
              </a:ext>
            </a:extLst>
          </p:cNvPr>
          <p:cNvSpPr>
            <a:spLocks noGrp="1"/>
          </p:cNvSpPr>
          <p:nvPr>
            <p:ph type="title"/>
          </p:nvPr>
        </p:nvSpPr>
        <p:spPr/>
        <p:txBody>
          <a:bodyPr/>
          <a:lstStyle/>
          <a:p>
            <a:r>
              <a:rPr lang="en-US" dirty="0"/>
              <a:t>Drug Therapy Problems </a:t>
            </a:r>
          </a:p>
        </p:txBody>
      </p:sp>
      <p:sp>
        <p:nvSpPr>
          <p:cNvPr id="3" name="Content Placeholder 2">
            <a:extLst>
              <a:ext uri="{FF2B5EF4-FFF2-40B4-BE49-F238E27FC236}">
                <a16:creationId xmlns:a16="http://schemas.microsoft.com/office/drawing/2014/main" id="{8878DD5C-CBF5-6347-91FB-8E85EC804B33}"/>
              </a:ext>
            </a:extLst>
          </p:cNvPr>
          <p:cNvSpPr>
            <a:spLocks noGrp="1"/>
          </p:cNvSpPr>
          <p:nvPr>
            <p:ph idx="1"/>
          </p:nvPr>
        </p:nvSpPr>
        <p:spPr/>
        <p:txBody>
          <a:bodyPr/>
          <a:lstStyle/>
          <a:p>
            <a:pPr marL="514350" indent="-514350">
              <a:buFont typeface="+mj-lt"/>
              <a:buAutoNum type="arabicPeriod"/>
            </a:pPr>
            <a:r>
              <a:rPr lang="en-US" sz="2800" b="1" dirty="0"/>
              <a:t>Patient is experiencing ongoing positive symptoms (auditory hallucinations and somatic delusions) and requires reassessment of therapy </a:t>
            </a:r>
          </a:p>
          <a:p>
            <a:pPr marL="0" indent="0">
              <a:buNone/>
            </a:pPr>
            <a:endParaRPr lang="en-US" sz="2800" b="1" dirty="0"/>
          </a:p>
          <a:p>
            <a:pPr marL="514350" indent="-514350">
              <a:buFont typeface="+mj-lt"/>
              <a:buAutoNum type="arabicPeriod" startAt="2"/>
            </a:pPr>
            <a:r>
              <a:rPr lang="en-US" sz="2800" dirty="0"/>
              <a:t>Patient is experiencing symptoms of hypotension (dizziness) and requires reassessment of therapy</a:t>
            </a:r>
            <a:r>
              <a:rPr lang="en-US" dirty="0"/>
              <a:t> </a:t>
            </a:r>
          </a:p>
          <a:p>
            <a:pPr marL="514350" indent="-514350">
              <a:buFont typeface="+mj-lt"/>
              <a:buAutoNum type="arabicPeriod" startAt="2"/>
            </a:pPr>
            <a:endParaRPr lang="en-US" dirty="0"/>
          </a:p>
        </p:txBody>
      </p:sp>
      <p:sp>
        <p:nvSpPr>
          <p:cNvPr id="4" name="Slide Number Placeholder 3">
            <a:extLst>
              <a:ext uri="{FF2B5EF4-FFF2-40B4-BE49-F238E27FC236}">
                <a16:creationId xmlns:a16="http://schemas.microsoft.com/office/drawing/2014/main" id="{10F59C35-A945-FC43-A64C-B5B4BEBB5657}"/>
              </a:ext>
            </a:extLst>
          </p:cNvPr>
          <p:cNvSpPr>
            <a:spLocks noGrp="1"/>
          </p:cNvSpPr>
          <p:nvPr>
            <p:ph type="sldNum" sz="quarter" idx="12"/>
          </p:nvPr>
        </p:nvSpPr>
        <p:spPr/>
        <p:txBody>
          <a:bodyPr/>
          <a:lstStyle/>
          <a:p>
            <a:fld id="{9895D978-9AF9-5544-9AE0-2DFC570A6B37}" type="slidenum">
              <a:rPr lang="en-US" smtClean="0"/>
              <a:pPr/>
              <a:t>10</a:t>
            </a:fld>
            <a:endParaRPr lang="en-US"/>
          </a:p>
        </p:txBody>
      </p:sp>
    </p:spTree>
    <p:extLst>
      <p:ext uri="{BB962C8B-B14F-4D97-AF65-F5344CB8AC3E}">
        <p14:creationId xmlns:p14="http://schemas.microsoft.com/office/powerpoint/2010/main" val="3869141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1A1EE-8A54-144C-AFED-8A26FBE2C4CF}"/>
              </a:ext>
            </a:extLst>
          </p:cNvPr>
          <p:cNvSpPr>
            <a:spLocks noGrp="1"/>
          </p:cNvSpPr>
          <p:nvPr>
            <p:ph type="title"/>
          </p:nvPr>
        </p:nvSpPr>
        <p:spPr/>
        <p:txBody>
          <a:bodyPr/>
          <a:lstStyle/>
          <a:p>
            <a:r>
              <a:rPr lang="en-US" dirty="0"/>
              <a:t>Goals of Therapy </a:t>
            </a:r>
          </a:p>
        </p:txBody>
      </p:sp>
      <p:sp>
        <p:nvSpPr>
          <p:cNvPr id="3" name="Content Placeholder 2">
            <a:extLst>
              <a:ext uri="{FF2B5EF4-FFF2-40B4-BE49-F238E27FC236}">
                <a16:creationId xmlns:a16="http://schemas.microsoft.com/office/drawing/2014/main" id="{4E1DA920-2802-CC43-AF88-2952782B9F63}"/>
              </a:ext>
            </a:extLst>
          </p:cNvPr>
          <p:cNvSpPr>
            <a:spLocks noGrp="1"/>
          </p:cNvSpPr>
          <p:nvPr>
            <p:ph idx="1"/>
          </p:nvPr>
        </p:nvSpPr>
        <p:spPr/>
        <p:txBody>
          <a:bodyPr/>
          <a:lstStyle/>
          <a:p>
            <a:pPr marL="514350" indent="-514350">
              <a:buFont typeface="+mj-lt"/>
              <a:buAutoNum type="arabicPeriod"/>
            </a:pPr>
            <a:r>
              <a:rPr lang="en-US" sz="2800" dirty="0"/>
              <a:t>Prevent mortality (suicide) </a:t>
            </a:r>
          </a:p>
          <a:p>
            <a:pPr marL="514350" indent="-514350">
              <a:buFont typeface="+mj-lt"/>
              <a:buAutoNum type="arabicPeriod"/>
            </a:pPr>
            <a:r>
              <a:rPr lang="en-US" sz="2800" dirty="0"/>
              <a:t>Eliminate/reduce positive symptoms:</a:t>
            </a:r>
          </a:p>
          <a:p>
            <a:pPr marL="914400" lvl="1" indent="-514350"/>
            <a:r>
              <a:rPr lang="en-US" sz="2400" dirty="0"/>
              <a:t>Auditory hallucinations </a:t>
            </a:r>
          </a:p>
          <a:p>
            <a:pPr marL="914400" lvl="1" indent="-514350"/>
            <a:r>
              <a:rPr lang="en-US" sz="2400" dirty="0"/>
              <a:t>Persecutory delusions </a:t>
            </a:r>
          </a:p>
          <a:p>
            <a:pPr marL="914400" lvl="1" indent="-514350"/>
            <a:r>
              <a:rPr lang="en-US" sz="2400" dirty="0"/>
              <a:t>Somatic delusions </a:t>
            </a:r>
            <a:endParaRPr lang="en-US" sz="2800" dirty="0"/>
          </a:p>
          <a:p>
            <a:pPr marL="514350" indent="-514350">
              <a:buFont typeface="+mj-lt"/>
              <a:buAutoNum type="arabicPeriod"/>
            </a:pPr>
            <a:r>
              <a:rPr lang="en-US" sz="2800" dirty="0"/>
              <a:t>Prevent relapse of schizophrenia decompensation  </a:t>
            </a:r>
          </a:p>
          <a:p>
            <a:pPr marL="514350" indent="-514350">
              <a:buFont typeface="+mj-lt"/>
              <a:buAutoNum type="arabicPeriod"/>
            </a:pPr>
            <a:r>
              <a:rPr lang="en-US" sz="2800" dirty="0"/>
              <a:t>Prevent adverse drug reactions </a:t>
            </a:r>
          </a:p>
        </p:txBody>
      </p:sp>
      <p:sp>
        <p:nvSpPr>
          <p:cNvPr id="4" name="Slide Number Placeholder 3">
            <a:extLst>
              <a:ext uri="{FF2B5EF4-FFF2-40B4-BE49-F238E27FC236}">
                <a16:creationId xmlns:a16="http://schemas.microsoft.com/office/drawing/2014/main" id="{DC892DBE-FC3C-2543-9068-E08830DB12F9}"/>
              </a:ext>
            </a:extLst>
          </p:cNvPr>
          <p:cNvSpPr>
            <a:spLocks noGrp="1"/>
          </p:cNvSpPr>
          <p:nvPr>
            <p:ph type="sldNum" sz="quarter" idx="12"/>
          </p:nvPr>
        </p:nvSpPr>
        <p:spPr/>
        <p:txBody>
          <a:bodyPr/>
          <a:lstStyle/>
          <a:p>
            <a:fld id="{9895D978-9AF9-5544-9AE0-2DFC570A6B37}" type="slidenum">
              <a:rPr lang="en-US" smtClean="0"/>
              <a:pPr/>
              <a:t>11</a:t>
            </a:fld>
            <a:endParaRPr lang="en-US"/>
          </a:p>
        </p:txBody>
      </p:sp>
    </p:spTree>
    <p:extLst>
      <p:ext uri="{BB962C8B-B14F-4D97-AF65-F5344CB8AC3E}">
        <p14:creationId xmlns:p14="http://schemas.microsoft.com/office/powerpoint/2010/main" val="2435645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37736-FCF7-1049-AA85-CD23B420DC77}"/>
              </a:ext>
            </a:extLst>
          </p:cNvPr>
          <p:cNvSpPr>
            <a:spLocks noGrp="1"/>
          </p:cNvSpPr>
          <p:nvPr>
            <p:ph type="title"/>
          </p:nvPr>
        </p:nvSpPr>
        <p:spPr/>
        <p:txBody>
          <a:bodyPr/>
          <a:lstStyle/>
          <a:p>
            <a:r>
              <a:rPr lang="en-US" dirty="0"/>
              <a:t>Canadian Schizophrenia Guidelines </a:t>
            </a:r>
          </a:p>
        </p:txBody>
      </p:sp>
      <p:sp>
        <p:nvSpPr>
          <p:cNvPr id="3" name="Content Placeholder 2">
            <a:extLst>
              <a:ext uri="{FF2B5EF4-FFF2-40B4-BE49-F238E27FC236}">
                <a16:creationId xmlns:a16="http://schemas.microsoft.com/office/drawing/2014/main" id="{AB770237-AE80-6740-A59D-9BF8E05EAF2F}"/>
              </a:ext>
            </a:extLst>
          </p:cNvPr>
          <p:cNvSpPr>
            <a:spLocks noGrp="1"/>
          </p:cNvSpPr>
          <p:nvPr>
            <p:ph idx="1"/>
          </p:nvPr>
        </p:nvSpPr>
        <p:spPr/>
        <p:txBody>
          <a:bodyPr/>
          <a:lstStyle/>
          <a:p>
            <a:endParaRPr lang="en-CA" sz="2400" dirty="0"/>
          </a:p>
          <a:p>
            <a:r>
              <a:rPr lang="en-CA" sz="2400" dirty="0"/>
              <a:t>Treatment-resistant schizophrenia: patients with schizophrenia with persistent positive and negative symptoms despite at least two adequate trials of classical neuroleptic drugs </a:t>
            </a:r>
          </a:p>
          <a:p>
            <a:endParaRPr lang="en-CA" sz="2400" dirty="0"/>
          </a:p>
          <a:p>
            <a:r>
              <a:rPr lang="en-CA" sz="2400" dirty="0"/>
              <a:t>Clozapine drug of choice </a:t>
            </a:r>
          </a:p>
          <a:p>
            <a:pPr lvl="1"/>
            <a:r>
              <a:rPr lang="en-CA" sz="2000" dirty="0"/>
              <a:t>Shown to be superior to other antipsychotics with regards to efficacy and safety </a:t>
            </a:r>
          </a:p>
          <a:p>
            <a:pPr marL="0" indent="0">
              <a:buNone/>
            </a:pPr>
            <a:endParaRPr lang="en-CA" sz="2400" dirty="0"/>
          </a:p>
          <a:p>
            <a:pPr lvl="1"/>
            <a:endParaRPr lang="en-US" sz="2000" dirty="0"/>
          </a:p>
        </p:txBody>
      </p:sp>
      <p:sp>
        <p:nvSpPr>
          <p:cNvPr id="4" name="Slide Number Placeholder 3">
            <a:extLst>
              <a:ext uri="{FF2B5EF4-FFF2-40B4-BE49-F238E27FC236}">
                <a16:creationId xmlns:a16="http://schemas.microsoft.com/office/drawing/2014/main" id="{8854A78A-1D91-B14A-88C6-5D1180CB19D5}"/>
              </a:ext>
            </a:extLst>
          </p:cNvPr>
          <p:cNvSpPr>
            <a:spLocks noGrp="1"/>
          </p:cNvSpPr>
          <p:nvPr>
            <p:ph type="sldNum" sz="quarter" idx="12"/>
          </p:nvPr>
        </p:nvSpPr>
        <p:spPr/>
        <p:txBody>
          <a:bodyPr/>
          <a:lstStyle/>
          <a:p>
            <a:fld id="{9895D978-9AF9-5544-9AE0-2DFC570A6B37}" type="slidenum">
              <a:rPr lang="en-US" smtClean="0"/>
              <a:pPr/>
              <a:t>12</a:t>
            </a:fld>
            <a:endParaRPr lang="en-US"/>
          </a:p>
        </p:txBody>
      </p:sp>
    </p:spTree>
    <p:extLst>
      <p:ext uri="{BB962C8B-B14F-4D97-AF65-F5344CB8AC3E}">
        <p14:creationId xmlns:p14="http://schemas.microsoft.com/office/powerpoint/2010/main" val="3867384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513C4-717D-AC43-A973-3FE9EB18FB66}"/>
              </a:ext>
            </a:extLst>
          </p:cNvPr>
          <p:cNvSpPr>
            <a:spLocks noGrp="1"/>
          </p:cNvSpPr>
          <p:nvPr>
            <p:ph type="title"/>
          </p:nvPr>
        </p:nvSpPr>
        <p:spPr/>
        <p:txBody>
          <a:bodyPr/>
          <a:lstStyle/>
          <a:p>
            <a:r>
              <a:rPr lang="en-US" dirty="0"/>
              <a:t>Clozapine </a:t>
            </a:r>
          </a:p>
        </p:txBody>
      </p:sp>
      <p:pic>
        <p:nvPicPr>
          <p:cNvPr id="6" name="Content Placeholder 5">
            <a:extLst>
              <a:ext uri="{FF2B5EF4-FFF2-40B4-BE49-F238E27FC236}">
                <a16:creationId xmlns:a16="http://schemas.microsoft.com/office/drawing/2014/main" id="{DF8562E2-7006-594A-B61B-17F397D89632}"/>
              </a:ext>
            </a:extLst>
          </p:cNvPr>
          <p:cNvPicPr>
            <a:picLocks noGrp="1" noChangeAspect="1"/>
          </p:cNvPicPr>
          <p:nvPr>
            <p:ph idx="1"/>
          </p:nvPr>
        </p:nvPicPr>
        <p:blipFill>
          <a:blip r:embed="rId2"/>
          <a:stretch>
            <a:fillRect/>
          </a:stretch>
        </p:blipFill>
        <p:spPr>
          <a:xfrm>
            <a:off x="5076730" y="1295400"/>
            <a:ext cx="3838669" cy="2438400"/>
          </a:xfrm>
        </p:spPr>
      </p:pic>
      <p:sp>
        <p:nvSpPr>
          <p:cNvPr id="4" name="Slide Number Placeholder 3">
            <a:extLst>
              <a:ext uri="{FF2B5EF4-FFF2-40B4-BE49-F238E27FC236}">
                <a16:creationId xmlns:a16="http://schemas.microsoft.com/office/drawing/2014/main" id="{B229F08C-5F53-184A-8031-41DF0B019E4D}"/>
              </a:ext>
            </a:extLst>
          </p:cNvPr>
          <p:cNvSpPr>
            <a:spLocks noGrp="1"/>
          </p:cNvSpPr>
          <p:nvPr>
            <p:ph type="sldNum" sz="quarter" idx="12"/>
          </p:nvPr>
        </p:nvSpPr>
        <p:spPr/>
        <p:txBody>
          <a:bodyPr/>
          <a:lstStyle/>
          <a:p>
            <a:fld id="{9895D978-9AF9-5544-9AE0-2DFC570A6B37}" type="slidenum">
              <a:rPr lang="en-US" smtClean="0"/>
              <a:pPr/>
              <a:t>13</a:t>
            </a:fld>
            <a:endParaRPr lang="en-US"/>
          </a:p>
        </p:txBody>
      </p:sp>
      <p:sp>
        <p:nvSpPr>
          <p:cNvPr id="7" name="Rectangle 6">
            <a:extLst>
              <a:ext uri="{FF2B5EF4-FFF2-40B4-BE49-F238E27FC236}">
                <a16:creationId xmlns:a16="http://schemas.microsoft.com/office/drawing/2014/main" id="{89738DBC-2CC0-D94F-B4AD-1066DA8DB021}"/>
              </a:ext>
            </a:extLst>
          </p:cNvPr>
          <p:cNvSpPr/>
          <p:nvPr/>
        </p:nvSpPr>
        <p:spPr>
          <a:xfrm>
            <a:off x="5076730" y="1219200"/>
            <a:ext cx="790670" cy="304800"/>
          </a:xfrm>
          <a:prstGeom prst="rect">
            <a:avLst/>
          </a:prstGeom>
          <a:solidFill>
            <a:schemeClr val="bg1"/>
          </a:solid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D82241C-38E3-564A-8CD7-87CE0BA90B44}"/>
              </a:ext>
            </a:extLst>
          </p:cNvPr>
          <p:cNvSpPr txBox="1"/>
          <p:nvPr/>
        </p:nvSpPr>
        <p:spPr>
          <a:xfrm>
            <a:off x="304800" y="1676400"/>
            <a:ext cx="4648200" cy="707886"/>
          </a:xfrm>
          <a:prstGeom prst="rect">
            <a:avLst/>
          </a:prstGeom>
          <a:noFill/>
        </p:spPr>
        <p:txBody>
          <a:bodyPr wrap="square" rtlCol="0">
            <a:spAutoFit/>
          </a:bodyPr>
          <a:lstStyle/>
          <a:p>
            <a:r>
              <a:rPr lang="en-US" sz="2000" dirty="0"/>
              <a:t>MOA: Blockage at the: 5-HT2a, H1, Alpha 1 and 2, and weak D</a:t>
            </a:r>
            <a:r>
              <a:rPr lang="en-US" sz="2000" baseline="-25000" dirty="0"/>
              <a:t>2</a:t>
            </a:r>
            <a:r>
              <a:rPr lang="en-US" sz="2000" dirty="0"/>
              <a:t> affinity</a:t>
            </a:r>
          </a:p>
        </p:txBody>
      </p:sp>
      <p:sp>
        <p:nvSpPr>
          <p:cNvPr id="10" name="TextBox 9">
            <a:extLst>
              <a:ext uri="{FF2B5EF4-FFF2-40B4-BE49-F238E27FC236}">
                <a16:creationId xmlns:a16="http://schemas.microsoft.com/office/drawing/2014/main" id="{B6D03F5A-4980-8E4A-9FF1-60210E45E669}"/>
              </a:ext>
            </a:extLst>
          </p:cNvPr>
          <p:cNvSpPr txBox="1"/>
          <p:nvPr/>
        </p:nvSpPr>
        <p:spPr>
          <a:xfrm>
            <a:off x="7620000" y="3429000"/>
            <a:ext cx="1219200" cy="246221"/>
          </a:xfrm>
          <a:prstGeom prst="rect">
            <a:avLst/>
          </a:prstGeom>
          <a:noFill/>
        </p:spPr>
        <p:txBody>
          <a:bodyPr wrap="square" rtlCol="0">
            <a:spAutoFit/>
          </a:bodyPr>
          <a:lstStyle/>
          <a:p>
            <a:r>
              <a:rPr lang="en-CA" sz="500" dirty="0">
                <a:hlinkClick r:id="rId3">
                  <a:extLst>
                    <a:ext uri="{A12FA001-AC4F-418D-AE19-62706E023703}">
                      <ahyp:hlinkClr xmlns:ahyp="http://schemas.microsoft.com/office/drawing/2018/hyperlinkcolor" val="tx"/>
                    </a:ext>
                  </a:extLst>
                </a:hlinkClick>
              </a:rPr>
              <a:t>https://psychscenehub.com/psychinsights/clozapine-in-schizophrenia/</a:t>
            </a:r>
            <a:endParaRPr lang="en-US" sz="500" dirty="0"/>
          </a:p>
        </p:txBody>
      </p:sp>
      <p:sp>
        <p:nvSpPr>
          <p:cNvPr id="11" name="TextBox 10">
            <a:extLst>
              <a:ext uri="{FF2B5EF4-FFF2-40B4-BE49-F238E27FC236}">
                <a16:creationId xmlns:a16="http://schemas.microsoft.com/office/drawing/2014/main" id="{42F51A11-74C8-EA4F-8E8F-5E0324ABC884}"/>
              </a:ext>
            </a:extLst>
          </p:cNvPr>
          <p:cNvSpPr txBox="1"/>
          <p:nvPr/>
        </p:nvSpPr>
        <p:spPr>
          <a:xfrm>
            <a:off x="304800" y="2654421"/>
            <a:ext cx="3838669" cy="400110"/>
          </a:xfrm>
          <a:prstGeom prst="rect">
            <a:avLst/>
          </a:prstGeom>
          <a:noFill/>
        </p:spPr>
        <p:txBody>
          <a:bodyPr wrap="square" rtlCol="0">
            <a:spAutoFit/>
          </a:bodyPr>
          <a:lstStyle/>
          <a:p>
            <a:r>
              <a:rPr lang="en-US" sz="2000" dirty="0"/>
              <a:t>Dose: target of 300-400mg/day </a:t>
            </a:r>
          </a:p>
        </p:txBody>
      </p:sp>
      <p:sp>
        <p:nvSpPr>
          <p:cNvPr id="12" name="TextBox 11">
            <a:extLst>
              <a:ext uri="{FF2B5EF4-FFF2-40B4-BE49-F238E27FC236}">
                <a16:creationId xmlns:a16="http://schemas.microsoft.com/office/drawing/2014/main" id="{51EF74E0-7388-2841-B050-13DDECF63925}"/>
              </a:ext>
            </a:extLst>
          </p:cNvPr>
          <p:cNvSpPr txBox="1"/>
          <p:nvPr/>
        </p:nvSpPr>
        <p:spPr>
          <a:xfrm>
            <a:off x="304800" y="3305889"/>
            <a:ext cx="3429000" cy="369332"/>
          </a:xfrm>
          <a:prstGeom prst="rect">
            <a:avLst/>
          </a:prstGeom>
          <a:noFill/>
        </p:spPr>
        <p:txBody>
          <a:bodyPr wrap="square" rtlCol="0">
            <a:spAutoFit/>
          </a:bodyPr>
          <a:lstStyle/>
          <a:p>
            <a:r>
              <a:rPr lang="en-US" dirty="0"/>
              <a:t>Trough: 1070-1835 nmol/L </a:t>
            </a:r>
          </a:p>
        </p:txBody>
      </p:sp>
      <p:sp>
        <p:nvSpPr>
          <p:cNvPr id="13" name="TextBox 12">
            <a:extLst>
              <a:ext uri="{FF2B5EF4-FFF2-40B4-BE49-F238E27FC236}">
                <a16:creationId xmlns:a16="http://schemas.microsoft.com/office/drawing/2014/main" id="{5C8456F7-5CAE-2B45-85A3-7AE83D26FC26}"/>
              </a:ext>
            </a:extLst>
          </p:cNvPr>
          <p:cNvSpPr txBox="1"/>
          <p:nvPr/>
        </p:nvSpPr>
        <p:spPr>
          <a:xfrm>
            <a:off x="318448" y="3926579"/>
            <a:ext cx="3429000" cy="369332"/>
          </a:xfrm>
          <a:prstGeom prst="rect">
            <a:avLst/>
          </a:prstGeom>
          <a:noFill/>
        </p:spPr>
        <p:txBody>
          <a:bodyPr wrap="square" rtlCol="0">
            <a:spAutoFit/>
          </a:bodyPr>
          <a:lstStyle/>
          <a:p>
            <a:r>
              <a:rPr lang="en-US" dirty="0"/>
              <a:t>½ life: ~12 hours </a:t>
            </a:r>
          </a:p>
        </p:txBody>
      </p:sp>
      <p:sp>
        <p:nvSpPr>
          <p:cNvPr id="14" name="TextBox 13">
            <a:extLst>
              <a:ext uri="{FF2B5EF4-FFF2-40B4-BE49-F238E27FC236}">
                <a16:creationId xmlns:a16="http://schemas.microsoft.com/office/drawing/2014/main" id="{E686A2FB-6F44-6848-9BD8-C35456B06303}"/>
              </a:ext>
            </a:extLst>
          </p:cNvPr>
          <p:cNvSpPr txBox="1"/>
          <p:nvPr/>
        </p:nvSpPr>
        <p:spPr>
          <a:xfrm>
            <a:off x="6248400" y="6165503"/>
            <a:ext cx="2209800" cy="800219"/>
          </a:xfrm>
          <a:prstGeom prst="rect">
            <a:avLst/>
          </a:prstGeom>
          <a:noFill/>
        </p:spPr>
        <p:txBody>
          <a:bodyPr wrap="square" rtlCol="0">
            <a:spAutoFit/>
          </a:bodyPr>
          <a:lstStyle/>
          <a:p>
            <a:pPr marL="228600" indent="-228600">
              <a:buAutoNum type="arabicPeriod"/>
            </a:pPr>
            <a:r>
              <a:rPr lang="en-US" sz="700" dirty="0"/>
              <a:t>Fitton et al. </a:t>
            </a:r>
            <a:r>
              <a:rPr lang="en-CA" sz="700" dirty="0"/>
              <a:t>Clozapine A Review of its Pharmacological Properties, and Therapeutic Use in Schizophrenia. 1990. 40(5): 722-747 </a:t>
            </a:r>
          </a:p>
          <a:p>
            <a:pPr marL="228600" indent="-228600">
              <a:buAutoNum type="arabicPeriod"/>
            </a:pPr>
            <a:r>
              <a:rPr lang="en-CA" sz="700" dirty="0"/>
              <a:t>Calgary laboratory services </a:t>
            </a:r>
          </a:p>
          <a:p>
            <a:endParaRPr lang="en-US" dirty="0"/>
          </a:p>
        </p:txBody>
      </p:sp>
    </p:spTree>
    <p:extLst>
      <p:ext uri="{BB962C8B-B14F-4D97-AF65-F5344CB8AC3E}">
        <p14:creationId xmlns:p14="http://schemas.microsoft.com/office/powerpoint/2010/main" val="3498005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684ED-2FA9-DF47-8CC7-4F99AAFD168E}"/>
              </a:ext>
            </a:extLst>
          </p:cNvPr>
          <p:cNvSpPr>
            <a:spLocks noGrp="1"/>
          </p:cNvSpPr>
          <p:nvPr>
            <p:ph type="title"/>
          </p:nvPr>
        </p:nvSpPr>
        <p:spPr>
          <a:xfrm>
            <a:off x="457200" y="2362200"/>
            <a:ext cx="8229600" cy="1143000"/>
          </a:xfrm>
        </p:spPr>
        <p:txBody>
          <a:bodyPr/>
          <a:lstStyle/>
          <a:p>
            <a:r>
              <a:rPr lang="en-US" dirty="0"/>
              <a:t>What if Clozapine Does Not Work?</a:t>
            </a:r>
          </a:p>
        </p:txBody>
      </p:sp>
      <p:sp>
        <p:nvSpPr>
          <p:cNvPr id="4" name="Slide Number Placeholder 3">
            <a:extLst>
              <a:ext uri="{FF2B5EF4-FFF2-40B4-BE49-F238E27FC236}">
                <a16:creationId xmlns:a16="http://schemas.microsoft.com/office/drawing/2014/main" id="{D1C1DC0B-82F7-BB40-8A29-A5D7DD1BD7DE}"/>
              </a:ext>
            </a:extLst>
          </p:cNvPr>
          <p:cNvSpPr>
            <a:spLocks noGrp="1"/>
          </p:cNvSpPr>
          <p:nvPr>
            <p:ph type="sldNum" sz="quarter" idx="12"/>
          </p:nvPr>
        </p:nvSpPr>
        <p:spPr/>
        <p:txBody>
          <a:bodyPr/>
          <a:lstStyle/>
          <a:p>
            <a:fld id="{9895D978-9AF9-5544-9AE0-2DFC570A6B37}" type="slidenum">
              <a:rPr lang="en-US" smtClean="0"/>
              <a:pPr/>
              <a:t>14</a:t>
            </a:fld>
            <a:endParaRPr lang="en-US"/>
          </a:p>
        </p:txBody>
      </p:sp>
    </p:spTree>
    <p:extLst>
      <p:ext uri="{BB962C8B-B14F-4D97-AF65-F5344CB8AC3E}">
        <p14:creationId xmlns:p14="http://schemas.microsoft.com/office/powerpoint/2010/main" val="390347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A4D877-110D-4446-9971-F99543AF2946}"/>
              </a:ext>
            </a:extLst>
          </p:cNvPr>
          <p:cNvSpPr>
            <a:spLocks noGrp="1"/>
          </p:cNvSpPr>
          <p:nvPr>
            <p:ph idx="1"/>
          </p:nvPr>
        </p:nvSpPr>
        <p:spPr/>
        <p:txBody>
          <a:bodyPr/>
          <a:lstStyle/>
          <a:p>
            <a:r>
              <a:rPr lang="en-US" dirty="0"/>
              <a:t>“No recommendation” for clozapine resistant schizophrenia </a:t>
            </a:r>
          </a:p>
          <a:p>
            <a:endParaRPr lang="en-US" dirty="0"/>
          </a:p>
          <a:p>
            <a:r>
              <a:rPr lang="en-US" dirty="0"/>
              <a:t>SIGN guidelines recommend augmentation with another atypical antipsychotic </a:t>
            </a:r>
          </a:p>
          <a:p>
            <a:endParaRPr lang="en-US" dirty="0"/>
          </a:p>
          <a:p>
            <a:endParaRPr lang="en-US" dirty="0"/>
          </a:p>
        </p:txBody>
      </p:sp>
      <p:sp>
        <p:nvSpPr>
          <p:cNvPr id="4" name="Slide Number Placeholder 3">
            <a:extLst>
              <a:ext uri="{FF2B5EF4-FFF2-40B4-BE49-F238E27FC236}">
                <a16:creationId xmlns:a16="http://schemas.microsoft.com/office/drawing/2014/main" id="{E8A03914-322C-C54C-8830-B2DD73518579}"/>
              </a:ext>
            </a:extLst>
          </p:cNvPr>
          <p:cNvSpPr>
            <a:spLocks noGrp="1"/>
          </p:cNvSpPr>
          <p:nvPr>
            <p:ph type="sldNum" sz="quarter" idx="12"/>
          </p:nvPr>
        </p:nvSpPr>
        <p:spPr/>
        <p:txBody>
          <a:bodyPr/>
          <a:lstStyle/>
          <a:p>
            <a:fld id="{9895D978-9AF9-5544-9AE0-2DFC570A6B37}" type="slidenum">
              <a:rPr lang="en-US" smtClean="0"/>
              <a:pPr/>
              <a:t>15</a:t>
            </a:fld>
            <a:endParaRPr lang="en-US"/>
          </a:p>
        </p:txBody>
      </p:sp>
      <p:sp>
        <p:nvSpPr>
          <p:cNvPr id="5" name="Title 1">
            <a:extLst>
              <a:ext uri="{FF2B5EF4-FFF2-40B4-BE49-F238E27FC236}">
                <a16:creationId xmlns:a16="http://schemas.microsoft.com/office/drawing/2014/main" id="{E8DBCF82-715C-424C-A8C3-51F19D715C01}"/>
              </a:ext>
            </a:extLst>
          </p:cNvPr>
          <p:cNvSpPr>
            <a:spLocks noGrp="1"/>
          </p:cNvSpPr>
          <p:nvPr>
            <p:ph type="title"/>
          </p:nvPr>
        </p:nvSpPr>
        <p:spPr/>
        <p:txBody>
          <a:bodyPr/>
          <a:lstStyle/>
          <a:p>
            <a:r>
              <a:rPr lang="en-US" dirty="0"/>
              <a:t>Canadian Schizophrenia Guidelines </a:t>
            </a:r>
          </a:p>
        </p:txBody>
      </p:sp>
    </p:spTree>
    <p:extLst>
      <p:ext uri="{BB962C8B-B14F-4D97-AF65-F5344CB8AC3E}">
        <p14:creationId xmlns:p14="http://schemas.microsoft.com/office/powerpoint/2010/main" val="38314932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5BDD3-E738-BC4B-8876-02D9586368C6}"/>
              </a:ext>
            </a:extLst>
          </p:cNvPr>
          <p:cNvSpPr>
            <a:spLocks noGrp="1"/>
          </p:cNvSpPr>
          <p:nvPr>
            <p:ph type="title"/>
          </p:nvPr>
        </p:nvSpPr>
        <p:spPr/>
        <p:txBody>
          <a:bodyPr/>
          <a:lstStyle/>
          <a:p>
            <a:r>
              <a:rPr lang="en-US" dirty="0"/>
              <a:t>Therapeutic Alternatives </a:t>
            </a:r>
          </a:p>
        </p:txBody>
      </p:sp>
      <p:sp>
        <p:nvSpPr>
          <p:cNvPr id="3" name="Content Placeholder 2">
            <a:extLst>
              <a:ext uri="{FF2B5EF4-FFF2-40B4-BE49-F238E27FC236}">
                <a16:creationId xmlns:a16="http://schemas.microsoft.com/office/drawing/2014/main" id="{D9D39227-3E30-C64A-ABEA-F23AE9D3C5B5}"/>
              </a:ext>
            </a:extLst>
          </p:cNvPr>
          <p:cNvSpPr>
            <a:spLocks noGrp="1"/>
          </p:cNvSpPr>
          <p:nvPr>
            <p:ph idx="1"/>
          </p:nvPr>
        </p:nvSpPr>
        <p:spPr/>
        <p:txBody>
          <a:bodyPr/>
          <a:lstStyle/>
          <a:p>
            <a:endParaRPr lang="en-US" dirty="0"/>
          </a:p>
          <a:p>
            <a:r>
              <a:rPr lang="en-US" dirty="0"/>
              <a:t>Risperidone </a:t>
            </a:r>
          </a:p>
          <a:p>
            <a:r>
              <a:rPr lang="en-US" dirty="0"/>
              <a:t>Amisulpride </a:t>
            </a:r>
          </a:p>
          <a:p>
            <a:r>
              <a:rPr lang="en-US" dirty="0"/>
              <a:t>Ziprasidone </a:t>
            </a:r>
          </a:p>
          <a:p>
            <a:r>
              <a:rPr lang="en-US" dirty="0"/>
              <a:t>Aripiprazole</a:t>
            </a:r>
          </a:p>
          <a:p>
            <a:r>
              <a:rPr lang="en-US" dirty="0"/>
              <a:t>Electroconvulsive Therapy (ECT)  </a:t>
            </a:r>
          </a:p>
          <a:p>
            <a:endParaRPr lang="en-US" dirty="0"/>
          </a:p>
        </p:txBody>
      </p:sp>
      <p:sp>
        <p:nvSpPr>
          <p:cNvPr id="4" name="Slide Number Placeholder 3">
            <a:extLst>
              <a:ext uri="{FF2B5EF4-FFF2-40B4-BE49-F238E27FC236}">
                <a16:creationId xmlns:a16="http://schemas.microsoft.com/office/drawing/2014/main" id="{B76D12CC-6A46-D346-BBFC-4C5F26B9D0D4}"/>
              </a:ext>
            </a:extLst>
          </p:cNvPr>
          <p:cNvSpPr>
            <a:spLocks noGrp="1"/>
          </p:cNvSpPr>
          <p:nvPr>
            <p:ph type="sldNum" sz="quarter" idx="12"/>
          </p:nvPr>
        </p:nvSpPr>
        <p:spPr/>
        <p:txBody>
          <a:bodyPr/>
          <a:lstStyle/>
          <a:p>
            <a:fld id="{9895D978-9AF9-5544-9AE0-2DFC570A6B37}" type="slidenum">
              <a:rPr lang="en-US" smtClean="0"/>
              <a:pPr/>
              <a:t>16</a:t>
            </a:fld>
            <a:endParaRPr lang="en-US"/>
          </a:p>
        </p:txBody>
      </p:sp>
      <p:sp>
        <p:nvSpPr>
          <p:cNvPr id="5" name="TextBox 4">
            <a:extLst>
              <a:ext uri="{FF2B5EF4-FFF2-40B4-BE49-F238E27FC236}">
                <a16:creationId xmlns:a16="http://schemas.microsoft.com/office/drawing/2014/main" id="{6CBECB85-9FCD-D647-9D72-2CF2EC3FE7B4}"/>
              </a:ext>
            </a:extLst>
          </p:cNvPr>
          <p:cNvSpPr txBox="1"/>
          <p:nvPr/>
        </p:nvSpPr>
        <p:spPr>
          <a:xfrm>
            <a:off x="6019800" y="6131850"/>
            <a:ext cx="2743200" cy="984885"/>
          </a:xfrm>
          <a:prstGeom prst="rect">
            <a:avLst/>
          </a:prstGeom>
          <a:noFill/>
        </p:spPr>
        <p:txBody>
          <a:bodyPr wrap="square" rtlCol="0">
            <a:spAutoFit/>
          </a:bodyPr>
          <a:lstStyle/>
          <a:p>
            <a:pPr marL="228600" indent="-228600">
              <a:buAutoNum type="arabicPeriod"/>
            </a:pPr>
            <a:r>
              <a:rPr lang="en-US" sz="800" dirty="0"/>
              <a:t>Cochrane. </a:t>
            </a:r>
            <a:r>
              <a:rPr lang="en-CA" sz="800" dirty="0"/>
              <a:t>Clozapine combined with different antipsychotic drugs for treatment-resistant schizophrenia. 23 March 2017. </a:t>
            </a:r>
          </a:p>
          <a:p>
            <a:pPr marL="228600" indent="-228600">
              <a:buAutoNum type="arabicPeriod"/>
            </a:pPr>
            <a:r>
              <a:rPr lang="en-CA" sz="800" dirty="0"/>
              <a:t>SIGN. Guidelines for Schizophrenia. Health Improvement Scotland. March 2013. </a:t>
            </a:r>
          </a:p>
          <a:p>
            <a:endParaRPr lang="en-US" dirty="0"/>
          </a:p>
        </p:txBody>
      </p:sp>
    </p:spTree>
    <p:extLst>
      <p:ext uri="{BB962C8B-B14F-4D97-AF65-F5344CB8AC3E}">
        <p14:creationId xmlns:p14="http://schemas.microsoft.com/office/powerpoint/2010/main" val="1338601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9CDBD3-5D6F-5E4B-9BF9-F4F787F9BAC7}"/>
              </a:ext>
            </a:extLst>
          </p:cNvPr>
          <p:cNvSpPr>
            <a:spLocks noGrp="1"/>
          </p:cNvSpPr>
          <p:nvPr>
            <p:ph type="sldNum" sz="quarter" idx="12"/>
          </p:nvPr>
        </p:nvSpPr>
        <p:spPr/>
        <p:txBody>
          <a:bodyPr/>
          <a:lstStyle/>
          <a:p>
            <a:fld id="{9895D978-9AF9-5544-9AE0-2DFC570A6B37}" type="slidenum">
              <a:rPr lang="en-US" smtClean="0"/>
              <a:pPr/>
              <a:t>17</a:t>
            </a:fld>
            <a:endParaRPr lang="en-US"/>
          </a:p>
        </p:txBody>
      </p:sp>
      <p:graphicFrame>
        <p:nvGraphicFramePr>
          <p:cNvPr id="5" name="Table 4">
            <a:extLst>
              <a:ext uri="{FF2B5EF4-FFF2-40B4-BE49-F238E27FC236}">
                <a16:creationId xmlns:a16="http://schemas.microsoft.com/office/drawing/2014/main" id="{ADFB98B5-AD71-6041-9113-D10A67A1D3A2}"/>
              </a:ext>
            </a:extLst>
          </p:cNvPr>
          <p:cNvGraphicFramePr>
            <a:graphicFrameLocks noGrp="1"/>
          </p:cNvGraphicFramePr>
          <p:nvPr>
            <p:extLst>
              <p:ext uri="{D42A27DB-BD31-4B8C-83A1-F6EECF244321}">
                <p14:modId xmlns:p14="http://schemas.microsoft.com/office/powerpoint/2010/main" val="3188039116"/>
              </p:ext>
            </p:extLst>
          </p:nvPr>
        </p:nvGraphicFramePr>
        <p:xfrm>
          <a:off x="990600" y="1447800"/>
          <a:ext cx="7315200" cy="2717800"/>
        </p:xfrm>
        <a:graphic>
          <a:graphicData uri="http://schemas.openxmlformats.org/drawingml/2006/table">
            <a:tbl>
              <a:tblPr firstRow="1" bandRow="1">
                <a:tableStyleId>{8A107856-5554-42FB-B03E-39F5DBC370BA}</a:tableStyleId>
              </a:tblPr>
              <a:tblGrid>
                <a:gridCol w="3657600">
                  <a:extLst>
                    <a:ext uri="{9D8B030D-6E8A-4147-A177-3AD203B41FA5}">
                      <a16:colId xmlns:a16="http://schemas.microsoft.com/office/drawing/2014/main" val="1721045980"/>
                    </a:ext>
                  </a:extLst>
                </a:gridCol>
                <a:gridCol w="3657600">
                  <a:extLst>
                    <a:ext uri="{9D8B030D-6E8A-4147-A177-3AD203B41FA5}">
                      <a16:colId xmlns:a16="http://schemas.microsoft.com/office/drawing/2014/main" val="1379002024"/>
                    </a:ext>
                  </a:extLst>
                </a:gridCol>
              </a:tblGrid>
              <a:tr h="679450">
                <a:tc gridSpan="2">
                  <a:txBody>
                    <a:bodyPr/>
                    <a:lstStyle/>
                    <a:p>
                      <a:pPr algn="ctr"/>
                      <a:r>
                        <a:rPr lang="en-US" sz="2400" b="1" dirty="0"/>
                        <a:t>QTc prolongation </a:t>
                      </a:r>
                    </a:p>
                  </a:txBody>
                  <a:tcPr/>
                </a:tc>
                <a:tc hMerge="1">
                  <a:txBody>
                    <a:bodyPr/>
                    <a:lstStyle/>
                    <a:p>
                      <a:endParaRPr lang="en-US" b="0" dirty="0"/>
                    </a:p>
                  </a:txBody>
                  <a:tcPr/>
                </a:tc>
                <a:extLst>
                  <a:ext uri="{0D108BD9-81ED-4DB2-BD59-A6C34878D82A}">
                    <a16:rowId xmlns:a16="http://schemas.microsoft.com/office/drawing/2014/main" val="1028875616"/>
                  </a:ext>
                </a:extLst>
              </a:tr>
              <a:tr h="679450">
                <a:tc>
                  <a:txBody>
                    <a:bodyPr/>
                    <a:lstStyle/>
                    <a:p>
                      <a:r>
                        <a:rPr lang="en-US" b="0" dirty="0"/>
                        <a:t>Risperidone</a:t>
                      </a:r>
                    </a:p>
                  </a:txBody>
                  <a:tcPr/>
                </a:tc>
                <a:tc>
                  <a:txBody>
                    <a:bodyPr/>
                    <a:lstStyle/>
                    <a:p>
                      <a:pPr algn="ctr"/>
                      <a:r>
                        <a:rPr lang="en-US" b="0" dirty="0"/>
                        <a:t>+</a:t>
                      </a:r>
                    </a:p>
                  </a:txBody>
                  <a:tcPr/>
                </a:tc>
                <a:extLst>
                  <a:ext uri="{0D108BD9-81ED-4DB2-BD59-A6C34878D82A}">
                    <a16:rowId xmlns:a16="http://schemas.microsoft.com/office/drawing/2014/main" val="174456764"/>
                  </a:ext>
                </a:extLst>
              </a:tr>
              <a:tr h="679450">
                <a:tc>
                  <a:txBody>
                    <a:bodyPr/>
                    <a:lstStyle/>
                    <a:p>
                      <a:r>
                        <a:rPr lang="en-US" dirty="0"/>
                        <a:t>Ziprasidone </a:t>
                      </a:r>
                    </a:p>
                  </a:txBody>
                  <a:tcPr/>
                </a:tc>
                <a:tc>
                  <a:txBody>
                    <a:bodyPr/>
                    <a:lstStyle/>
                    <a:p>
                      <a:pPr algn="ctr"/>
                      <a:r>
                        <a:rPr lang="en-US" dirty="0"/>
                        <a:t>++</a:t>
                      </a:r>
                    </a:p>
                  </a:txBody>
                  <a:tcPr/>
                </a:tc>
                <a:extLst>
                  <a:ext uri="{0D108BD9-81ED-4DB2-BD59-A6C34878D82A}">
                    <a16:rowId xmlns:a16="http://schemas.microsoft.com/office/drawing/2014/main" val="545451232"/>
                  </a:ext>
                </a:extLst>
              </a:tr>
              <a:tr h="679450">
                <a:tc>
                  <a:txBody>
                    <a:bodyPr/>
                    <a:lstStyle/>
                    <a:p>
                      <a:r>
                        <a:rPr lang="en-US" dirty="0"/>
                        <a:t>Aripiprazole </a:t>
                      </a:r>
                    </a:p>
                  </a:txBody>
                  <a:tcPr/>
                </a:tc>
                <a:tc>
                  <a:txBody>
                    <a:bodyPr/>
                    <a:lstStyle/>
                    <a:p>
                      <a:pPr algn="ctr"/>
                      <a:r>
                        <a:rPr lang="en-US" dirty="0"/>
                        <a:t>+/-</a:t>
                      </a:r>
                    </a:p>
                  </a:txBody>
                  <a:tcPr/>
                </a:tc>
                <a:extLst>
                  <a:ext uri="{0D108BD9-81ED-4DB2-BD59-A6C34878D82A}">
                    <a16:rowId xmlns:a16="http://schemas.microsoft.com/office/drawing/2014/main" val="3870965710"/>
                  </a:ext>
                </a:extLst>
              </a:tr>
            </a:tbl>
          </a:graphicData>
        </a:graphic>
      </p:graphicFrame>
    </p:spTree>
    <p:extLst>
      <p:ext uri="{BB962C8B-B14F-4D97-AF65-F5344CB8AC3E}">
        <p14:creationId xmlns:p14="http://schemas.microsoft.com/office/powerpoint/2010/main" val="3442595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635DF-FD7C-5B4E-80D2-2BEE51062E80}"/>
              </a:ext>
            </a:extLst>
          </p:cNvPr>
          <p:cNvSpPr>
            <a:spLocks noGrp="1"/>
          </p:cNvSpPr>
          <p:nvPr>
            <p:ph type="title"/>
          </p:nvPr>
        </p:nvSpPr>
        <p:spPr/>
        <p:txBody>
          <a:bodyPr/>
          <a:lstStyle/>
          <a:p>
            <a:r>
              <a:rPr lang="en-US" dirty="0"/>
              <a:t>Clinical Question </a:t>
            </a:r>
          </a:p>
        </p:txBody>
      </p:sp>
      <p:sp>
        <p:nvSpPr>
          <p:cNvPr id="4" name="Slide Number Placeholder 3">
            <a:extLst>
              <a:ext uri="{FF2B5EF4-FFF2-40B4-BE49-F238E27FC236}">
                <a16:creationId xmlns:a16="http://schemas.microsoft.com/office/drawing/2014/main" id="{A2FA2617-0092-9A41-8FCB-DB9E0F93D470}"/>
              </a:ext>
            </a:extLst>
          </p:cNvPr>
          <p:cNvSpPr>
            <a:spLocks noGrp="1"/>
          </p:cNvSpPr>
          <p:nvPr>
            <p:ph type="sldNum" sz="quarter" idx="12"/>
          </p:nvPr>
        </p:nvSpPr>
        <p:spPr/>
        <p:txBody>
          <a:bodyPr/>
          <a:lstStyle/>
          <a:p>
            <a:fld id="{9895D978-9AF9-5544-9AE0-2DFC570A6B37}" type="slidenum">
              <a:rPr lang="en-US" smtClean="0"/>
              <a:pPr/>
              <a:t>18</a:t>
            </a:fld>
            <a:endParaRPr lang="en-US"/>
          </a:p>
        </p:txBody>
      </p:sp>
      <p:graphicFrame>
        <p:nvGraphicFramePr>
          <p:cNvPr id="5" name="Table 4">
            <a:extLst>
              <a:ext uri="{FF2B5EF4-FFF2-40B4-BE49-F238E27FC236}">
                <a16:creationId xmlns:a16="http://schemas.microsoft.com/office/drawing/2014/main" id="{468386B5-5B28-D44C-A701-2F2809932374}"/>
              </a:ext>
            </a:extLst>
          </p:cNvPr>
          <p:cNvGraphicFramePr>
            <a:graphicFrameLocks noGrp="1"/>
          </p:cNvGraphicFramePr>
          <p:nvPr>
            <p:extLst>
              <p:ext uri="{D42A27DB-BD31-4B8C-83A1-F6EECF244321}">
                <p14:modId xmlns:p14="http://schemas.microsoft.com/office/powerpoint/2010/main" val="3020774470"/>
              </p:ext>
            </p:extLst>
          </p:nvPr>
        </p:nvGraphicFramePr>
        <p:xfrm>
          <a:off x="1219200" y="1676400"/>
          <a:ext cx="7162800" cy="3559744"/>
        </p:xfrm>
        <a:graphic>
          <a:graphicData uri="http://schemas.openxmlformats.org/drawingml/2006/table">
            <a:tbl>
              <a:tblPr firstRow="1" bandRow="1">
                <a:tableStyleId>{8A107856-5554-42FB-B03E-39F5DBC370BA}</a:tableStyleId>
              </a:tblPr>
              <a:tblGrid>
                <a:gridCol w="1074420">
                  <a:extLst>
                    <a:ext uri="{9D8B030D-6E8A-4147-A177-3AD203B41FA5}">
                      <a16:colId xmlns:a16="http://schemas.microsoft.com/office/drawing/2014/main" val="2606349351"/>
                    </a:ext>
                  </a:extLst>
                </a:gridCol>
                <a:gridCol w="6088380">
                  <a:extLst>
                    <a:ext uri="{9D8B030D-6E8A-4147-A177-3AD203B41FA5}">
                      <a16:colId xmlns:a16="http://schemas.microsoft.com/office/drawing/2014/main" val="2286182126"/>
                    </a:ext>
                  </a:extLst>
                </a:gridCol>
              </a:tblGrid>
              <a:tr h="1446146">
                <a:tc>
                  <a:txBody>
                    <a:bodyPr/>
                    <a:lstStyle/>
                    <a:p>
                      <a:r>
                        <a:rPr lang="en-US" sz="2400" b="0" dirty="0"/>
                        <a:t>P</a:t>
                      </a:r>
                    </a:p>
                  </a:txBody>
                  <a:tcPr/>
                </a:tc>
                <a:tc>
                  <a:txBody>
                    <a:bodyPr/>
                    <a:lstStyle/>
                    <a:p>
                      <a:r>
                        <a:rPr lang="en-US" sz="2400" b="0" dirty="0"/>
                        <a:t>Patients with treatment resistant schizophrenia on clozapine with positive symptoms </a:t>
                      </a:r>
                    </a:p>
                  </a:txBody>
                  <a:tcPr/>
                </a:tc>
                <a:extLst>
                  <a:ext uri="{0D108BD9-81ED-4DB2-BD59-A6C34878D82A}">
                    <a16:rowId xmlns:a16="http://schemas.microsoft.com/office/drawing/2014/main" val="1311602860"/>
                  </a:ext>
                </a:extLst>
              </a:tr>
              <a:tr h="556210">
                <a:tc>
                  <a:txBody>
                    <a:bodyPr/>
                    <a:lstStyle/>
                    <a:p>
                      <a:r>
                        <a:rPr lang="en-US" sz="2400" dirty="0"/>
                        <a:t>I</a:t>
                      </a:r>
                    </a:p>
                  </a:txBody>
                  <a:tcPr/>
                </a:tc>
                <a:tc>
                  <a:txBody>
                    <a:bodyPr/>
                    <a:lstStyle/>
                    <a:p>
                      <a:r>
                        <a:rPr lang="en-US" sz="2400" dirty="0"/>
                        <a:t>Aripiprazole + Clozapine</a:t>
                      </a:r>
                    </a:p>
                  </a:txBody>
                  <a:tcPr/>
                </a:tc>
                <a:extLst>
                  <a:ext uri="{0D108BD9-81ED-4DB2-BD59-A6C34878D82A}">
                    <a16:rowId xmlns:a16="http://schemas.microsoft.com/office/drawing/2014/main" val="1478845880"/>
                  </a:ext>
                </a:extLst>
              </a:tr>
              <a:tr h="556210">
                <a:tc>
                  <a:txBody>
                    <a:bodyPr/>
                    <a:lstStyle/>
                    <a:p>
                      <a:r>
                        <a:rPr lang="en-US" sz="2400" dirty="0"/>
                        <a:t>C</a:t>
                      </a:r>
                    </a:p>
                  </a:txBody>
                  <a:tcPr/>
                </a:tc>
                <a:tc>
                  <a:txBody>
                    <a:bodyPr/>
                    <a:lstStyle/>
                    <a:p>
                      <a:r>
                        <a:rPr lang="en-US" sz="2400" dirty="0"/>
                        <a:t>Clozapine + Placebo</a:t>
                      </a:r>
                    </a:p>
                  </a:txBody>
                  <a:tcPr/>
                </a:tc>
                <a:extLst>
                  <a:ext uri="{0D108BD9-81ED-4DB2-BD59-A6C34878D82A}">
                    <a16:rowId xmlns:a16="http://schemas.microsoft.com/office/drawing/2014/main" val="1818170909"/>
                  </a:ext>
                </a:extLst>
              </a:tr>
              <a:tr h="1001178">
                <a:tc>
                  <a:txBody>
                    <a:bodyPr/>
                    <a:lstStyle/>
                    <a:p>
                      <a:r>
                        <a:rPr lang="en-US" sz="2400" dirty="0"/>
                        <a:t>O</a:t>
                      </a:r>
                    </a:p>
                  </a:txBody>
                  <a:tcPr/>
                </a:tc>
                <a:tc>
                  <a:txBody>
                    <a:bodyPr/>
                    <a:lstStyle/>
                    <a:p>
                      <a:r>
                        <a:rPr lang="en-US" sz="2400" dirty="0"/>
                        <a:t>↓ Positive symptoms </a:t>
                      </a:r>
                    </a:p>
                    <a:p>
                      <a:r>
                        <a:rPr lang="en-US" sz="2400" dirty="0"/>
                        <a:t>↓ Adverse events </a:t>
                      </a:r>
                    </a:p>
                  </a:txBody>
                  <a:tcPr/>
                </a:tc>
                <a:extLst>
                  <a:ext uri="{0D108BD9-81ED-4DB2-BD59-A6C34878D82A}">
                    <a16:rowId xmlns:a16="http://schemas.microsoft.com/office/drawing/2014/main" val="1674091727"/>
                  </a:ext>
                </a:extLst>
              </a:tr>
            </a:tbl>
          </a:graphicData>
        </a:graphic>
      </p:graphicFrame>
    </p:spTree>
    <p:extLst>
      <p:ext uri="{BB962C8B-B14F-4D97-AF65-F5344CB8AC3E}">
        <p14:creationId xmlns:p14="http://schemas.microsoft.com/office/powerpoint/2010/main" val="261428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BB599-9296-6149-B8CA-154422A536F9}"/>
              </a:ext>
            </a:extLst>
          </p:cNvPr>
          <p:cNvSpPr>
            <a:spLocks noGrp="1"/>
          </p:cNvSpPr>
          <p:nvPr>
            <p:ph type="title"/>
          </p:nvPr>
        </p:nvSpPr>
        <p:spPr/>
        <p:txBody>
          <a:bodyPr/>
          <a:lstStyle/>
          <a:p>
            <a:r>
              <a:rPr lang="en-US" dirty="0"/>
              <a:t>Literature Search</a:t>
            </a:r>
          </a:p>
        </p:txBody>
      </p:sp>
      <p:sp>
        <p:nvSpPr>
          <p:cNvPr id="3" name="Content Placeholder 2">
            <a:extLst>
              <a:ext uri="{FF2B5EF4-FFF2-40B4-BE49-F238E27FC236}">
                <a16:creationId xmlns:a16="http://schemas.microsoft.com/office/drawing/2014/main" id="{AAC59C22-491E-E54C-BD1D-A8A2ECE87C33}"/>
              </a:ext>
            </a:extLst>
          </p:cNvPr>
          <p:cNvSpPr>
            <a:spLocks noGrp="1"/>
          </p:cNvSpPr>
          <p:nvPr>
            <p:ph idx="1"/>
          </p:nvPr>
        </p:nvSpPr>
        <p:spPr/>
        <p:txBody>
          <a:bodyPr/>
          <a:lstStyle/>
          <a:p>
            <a:r>
              <a:rPr lang="en-US" sz="2400" dirty="0"/>
              <a:t>PubMed, EMBASE, MEDLINE, Google Scholar, Clinicals Trials database with search terms: </a:t>
            </a:r>
          </a:p>
          <a:p>
            <a:pPr lvl="1">
              <a:buFont typeface="System Font Regular"/>
              <a:buChar char="⁃"/>
            </a:pPr>
            <a:r>
              <a:rPr lang="en-US" sz="2000" dirty="0"/>
              <a:t>“Schizophrenia or refractory schizophrenia or treatment resistance schizophrenia + aripiprazole + clozapine + placebo”</a:t>
            </a:r>
          </a:p>
          <a:p>
            <a:pPr lvl="1">
              <a:buFont typeface="System Font Regular"/>
              <a:buChar char="⁃"/>
            </a:pPr>
            <a:r>
              <a:rPr lang="en-US" sz="2000" dirty="0"/>
              <a:t>3 randomized controlled trials: </a:t>
            </a:r>
            <a:endParaRPr lang="en-US" sz="1800" dirty="0"/>
          </a:p>
          <a:p>
            <a:pPr lvl="2">
              <a:buFont typeface="System Font Regular"/>
              <a:buChar char="⁃"/>
            </a:pPr>
            <a:r>
              <a:rPr lang="en-US" sz="1800" dirty="0"/>
              <a:t>Chang et al. 2008 </a:t>
            </a:r>
          </a:p>
          <a:p>
            <a:pPr lvl="2">
              <a:buFont typeface="System Font Regular"/>
              <a:buChar char="⁃"/>
            </a:pPr>
            <a:r>
              <a:rPr lang="en-US" sz="1800" dirty="0"/>
              <a:t>Fleishhacker et al. 2010</a:t>
            </a:r>
          </a:p>
          <a:p>
            <a:pPr lvl="2">
              <a:buFont typeface="System Font Regular"/>
              <a:buChar char="⁃"/>
            </a:pPr>
            <a:r>
              <a:rPr lang="en-US" sz="1800" dirty="0"/>
              <a:t>Muscatello et al. 2011</a:t>
            </a:r>
          </a:p>
          <a:p>
            <a:pPr lvl="2">
              <a:buFont typeface="System Font Regular"/>
              <a:buChar char="⁃"/>
            </a:pPr>
            <a:endParaRPr lang="en-US" sz="1800" dirty="0"/>
          </a:p>
        </p:txBody>
      </p:sp>
      <p:sp>
        <p:nvSpPr>
          <p:cNvPr id="4" name="Slide Number Placeholder 3">
            <a:extLst>
              <a:ext uri="{FF2B5EF4-FFF2-40B4-BE49-F238E27FC236}">
                <a16:creationId xmlns:a16="http://schemas.microsoft.com/office/drawing/2014/main" id="{13B612B6-E724-5D41-87DE-72ED1EF3B52E}"/>
              </a:ext>
            </a:extLst>
          </p:cNvPr>
          <p:cNvSpPr>
            <a:spLocks noGrp="1"/>
          </p:cNvSpPr>
          <p:nvPr>
            <p:ph type="sldNum" sz="quarter" idx="12"/>
          </p:nvPr>
        </p:nvSpPr>
        <p:spPr/>
        <p:txBody>
          <a:bodyPr/>
          <a:lstStyle/>
          <a:p>
            <a:fld id="{9895D978-9AF9-5544-9AE0-2DFC570A6B37}" type="slidenum">
              <a:rPr lang="en-US" smtClean="0"/>
              <a:pPr/>
              <a:t>19</a:t>
            </a:fld>
            <a:endParaRPr lang="en-US"/>
          </a:p>
        </p:txBody>
      </p:sp>
    </p:spTree>
    <p:extLst>
      <p:ext uri="{BB962C8B-B14F-4D97-AF65-F5344CB8AC3E}">
        <p14:creationId xmlns:p14="http://schemas.microsoft.com/office/powerpoint/2010/main" val="2957106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cs typeface="ＭＳ Ｐゴシック" charset="0"/>
              </a:defRPr>
            </a:lvl2pPr>
            <a:lvl3pPr eaLnBrk="0" hangingPunct="0">
              <a:defRPr sz="2400">
                <a:solidFill>
                  <a:schemeClr val="tx1"/>
                </a:solidFill>
                <a:latin typeface="Arial" charset="0"/>
                <a:ea typeface="ＭＳ Ｐゴシック" charset="0"/>
                <a:cs typeface="ＭＳ Ｐゴシック" charset="0"/>
              </a:defRPr>
            </a:lvl3pPr>
            <a:lvl4pPr eaLnBrk="0" hangingPunct="0">
              <a:defRPr sz="2400">
                <a:solidFill>
                  <a:schemeClr val="tx1"/>
                </a:solidFill>
                <a:latin typeface="Arial" charset="0"/>
                <a:ea typeface="ＭＳ Ｐゴシック" charset="0"/>
                <a:cs typeface="ＭＳ Ｐゴシック" charset="0"/>
              </a:defRPr>
            </a:lvl4pPr>
            <a:lvl5pPr eaLnBrk="0" hangingPunct="0">
              <a:defRPr sz="2400">
                <a:solidFill>
                  <a:schemeClr val="tx1"/>
                </a:solidFill>
                <a:latin typeface="Arial" charset="0"/>
                <a:ea typeface="ＭＳ Ｐゴシック" charset="0"/>
                <a:cs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eaLnBrk="1" hangingPunct="1"/>
            <a:fld id="{D134B8A2-387C-E24C-B28F-F45F3B6C816F}" type="slidenum">
              <a:rPr lang="en-US" sz="1400"/>
              <a:pPr eaLnBrk="1" hangingPunct="1"/>
              <a:t>2</a:t>
            </a:fld>
            <a:endParaRPr lang="en-US" sz="1400"/>
          </a:p>
        </p:txBody>
      </p:sp>
      <p:sp>
        <p:nvSpPr>
          <p:cNvPr id="16387" name="Rectangle 2"/>
          <p:cNvSpPr>
            <a:spLocks noGrp="1" noChangeArrowheads="1"/>
          </p:cNvSpPr>
          <p:nvPr>
            <p:ph type="title"/>
          </p:nvPr>
        </p:nvSpPr>
        <p:spPr/>
        <p:txBody>
          <a:bodyPr/>
          <a:lstStyle/>
          <a:p>
            <a:pPr eaLnBrk="1" hangingPunct="1"/>
            <a:r>
              <a:rPr lang="en-US" dirty="0">
                <a:latin typeface="Arial" charset="0"/>
                <a:ea typeface="ＭＳ Ｐゴシック" charset="0"/>
                <a:cs typeface="ＭＳ Ｐゴシック" charset="0"/>
              </a:rPr>
              <a:t>Objectives </a:t>
            </a:r>
          </a:p>
        </p:txBody>
      </p:sp>
      <p:sp>
        <p:nvSpPr>
          <p:cNvPr id="16388" name="Rectangle 3"/>
          <p:cNvSpPr>
            <a:spLocks noGrp="1" noChangeArrowheads="1"/>
          </p:cNvSpPr>
          <p:nvPr>
            <p:ph type="body" idx="1"/>
          </p:nvPr>
        </p:nvSpPr>
        <p:spPr/>
        <p:txBody>
          <a:bodyPr/>
          <a:lstStyle/>
          <a:p>
            <a:pPr marL="514350" indent="-514350" eaLnBrk="1" hangingPunct="1">
              <a:buFont typeface="+mj-lt"/>
              <a:buAutoNum type="arabicPeriod"/>
            </a:pPr>
            <a:r>
              <a:rPr lang="en-US" sz="2800" dirty="0">
                <a:latin typeface="Arial" charset="0"/>
                <a:ea typeface="ＭＳ Ｐゴシック" charset="0"/>
                <a:cs typeface="ＭＳ Ｐゴシック" charset="0"/>
              </a:rPr>
              <a:t>Review the current treatment guidelines for clozapine resistant schizophrenia</a:t>
            </a:r>
          </a:p>
          <a:p>
            <a:pPr marL="0" indent="0" eaLnBrk="1" hangingPunct="1">
              <a:buNone/>
            </a:pPr>
            <a:r>
              <a:rPr lang="en-US" sz="2800" dirty="0">
                <a:latin typeface="Arial" charset="0"/>
                <a:ea typeface="ＭＳ Ｐゴシック" charset="0"/>
                <a:cs typeface="ＭＳ Ｐゴシック" charset="0"/>
              </a:rPr>
              <a:t> </a:t>
            </a:r>
          </a:p>
          <a:p>
            <a:pPr marL="514350" indent="-514350" eaLnBrk="1" hangingPunct="1">
              <a:buFont typeface="+mj-lt"/>
              <a:buAutoNum type="arabicPeriod" startAt="2"/>
            </a:pPr>
            <a:r>
              <a:rPr lang="en-US" sz="2800" dirty="0">
                <a:latin typeface="Arial" charset="0"/>
                <a:ea typeface="ＭＳ Ｐゴシック" charset="0"/>
                <a:cs typeface="ＭＳ Ｐゴシック" charset="0"/>
              </a:rPr>
              <a:t>Describe the evidence available comparing aripiprazole and clozapine vs clozapine and placebo </a:t>
            </a:r>
          </a:p>
          <a:p>
            <a:pPr marL="514350" indent="-514350" eaLnBrk="1" hangingPunct="1">
              <a:buFont typeface="+mj-lt"/>
              <a:buAutoNum type="arabicPeriod" startAt="2"/>
            </a:pPr>
            <a:endParaRPr lang="en-US" sz="1600" dirty="0">
              <a:latin typeface="Arial" charset="0"/>
              <a:ea typeface="ＭＳ Ｐゴシック" charset="0"/>
              <a:cs typeface="ＭＳ Ｐゴシック" charset="0"/>
            </a:endParaRPr>
          </a:p>
          <a:p>
            <a:pPr marL="514350" indent="-514350" eaLnBrk="1" hangingPunct="1">
              <a:buFont typeface="+mj-lt"/>
              <a:buAutoNum type="arabicPeriod" startAt="2"/>
            </a:pPr>
            <a:r>
              <a:rPr lang="en-US" sz="2800" dirty="0">
                <a:latin typeface="Arial" charset="0"/>
                <a:ea typeface="ＭＳ Ｐゴシック" charset="0"/>
                <a:cs typeface="ＭＳ Ｐゴシック" charset="0"/>
              </a:rPr>
              <a:t>Utilize the above evidence to create a treatment plan for clozapine resistant schizophrenia in a specific patient case</a:t>
            </a:r>
          </a:p>
          <a:p>
            <a:pPr eaLnBrk="1" hangingPunct="1"/>
            <a:endParaRPr lang="en-US" dirty="0">
              <a:latin typeface="Arial" charset="0"/>
              <a:ea typeface="ＭＳ Ｐゴシック" charset="0"/>
              <a:cs typeface="ＭＳ Ｐゴシック"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B62BE-2404-DE47-A35F-290FF2D12834}"/>
              </a:ext>
            </a:extLst>
          </p:cNvPr>
          <p:cNvSpPr>
            <a:spLocks noGrp="1"/>
          </p:cNvSpPr>
          <p:nvPr>
            <p:ph type="title"/>
          </p:nvPr>
        </p:nvSpPr>
        <p:spPr/>
        <p:txBody>
          <a:bodyPr/>
          <a:lstStyle/>
          <a:p>
            <a:r>
              <a:rPr lang="en-US" dirty="0"/>
              <a:t>Chang et al. 2008 </a:t>
            </a:r>
          </a:p>
        </p:txBody>
      </p:sp>
      <p:sp>
        <p:nvSpPr>
          <p:cNvPr id="4" name="Slide Number Placeholder 3">
            <a:extLst>
              <a:ext uri="{FF2B5EF4-FFF2-40B4-BE49-F238E27FC236}">
                <a16:creationId xmlns:a16="http://schemas.microsoft.com/office/drawing/2014/main" id="{46F1198F-EBF6-754B-9A01-733496EEF9B9}"/>
              </a:ext>
            </a:extLst>
          </p:cNvPr>
          <p:cNvSpPr>
            <a:spLocks noGrp="1"/>
          </p:cNvSpPr>
          <p:nvPr>
            <p:ph type="sldNum" sz="quarter" idx="12"/>
          </p:nvPr>
        </p:nvSpPr>
        <p:spPr/>
        <p:txBody>
          <a:bodyPr/>
          <a:lstStyle/>
          <a:p>
            <a:fld id="{9895D978-9AF9-5544-9AE0-2DFC570A6B37}" type="slidenum">
              <a:rPr lang="en-US" smtClean="0"/>
              <a:pPr/>
              <a:t>20</a:t>
            </a:fld>
            <a:endParaRPr lang="en-US"/>
          </a:p>
        </p:txBody>
      </p:sp>
      <p:graphicFrame>
        <p:nvGraphicFramePr>
          <p:cNvPr id="5" name="Table 4">
            <a:extLst>
              <a:ext uri="{FF2B5EF4-FFF2-40B4-BE49-F238E27FC236}">
                <a16:creationId xmlns:a16="http://schemas.microsoft.com/office/drawing/2014/main" id="{937A487C-0100-7A4E-9414-C08678D31349}"/>
              </a:ext>
            </a:extLst>
          </p:cNvPr>
          <p:cNvGraphicFramePr>
            <a:graphicFrameLocks noGrp="1"/>
          </p:cNvGraphicFramePr>
          <p:nvPr>
            <p:extLst>
              <p:ext uri="{D42A27DB-BD31-4B8C-83A1-F6EECF244321}">
                <p14:modId xmlns:p14="http://schemas.microsoft.com/office/powerpoint/2010/main" val="1489841872"/>
              </p:ext>
            </p:extLst>
          </p:nvPr>
        </p:nvGraphicFramePr>
        <p:xfrm>
          <a:off x="419100" y="1219200"/>
          <a:ext cx="8305800" cy="4479168"/>
        </p:xfrm>
        <a:graphic>
          <a:graphicData uri="http://schemas.openxmlformats.org/drawingml/2006/table">
            <a:tbl>
              <a:tblPr firstRow="1" bandRow="1">
                <a:tableStyleId>{8A107856-5554-42FB-B03E-39F5DBC370BA}</a:tableStyleId>
              </a:tblPr>
              <a:tblGrid>
                <a:gridCol w="1729951">
                  <a:extLst>
                    <a:ext uri="{9D8B030D-6E8A-4147-A177-3AD203B41FA5}">
                      <a16:colId xmlns:a16="http://schemas.microsoft.com/office/drawing/2014/main" val="2361518654"/>
                    </a:ext>
                  </a:extLst>
                </a:gridCol>
                <a:gridCol w="6575849">
                  <a:extLst>
                    <a:ext uri="{9D8B030D-6E8A-4147-A177-3AD203B41FA5}">
                      <a16:colId xmlns:a16="http://schemas.microsoft.com/office/drawing/2014/main" val="2796809911"/>
                    </a:ext>
                  </a:extLst>
                </a:gridCol>
              </a:tblGrid>
              <a:tr h="614834">
                <a:tc>
                  <a:txBody>
                    <a:bodyPr/>
                    <a:lstStyle/>
                    <a:p>
                      <a:r>
                        <a:rPr lang="en-US" sz="1400" b="0" dirty="0"/>
                        <a:t>Design/Method</a:t>
                      </a:r>
                    </a:p>
                  </a:txBody>
                  <a:tcPr marL="68580" marR="68580" marT="34290" marB="34290"/>
                </a:tc>
                <a:tc>
                  <a:txBody>
                    <a:bodyPr/>
                    <a:lstStyle/>
                    <a:p>
                      <a:pPr marL="285750" indent="-285750">
                        <a:buFont typeface="Arial" panose="020B0604020202020204" pitchFamily="34" charset="0"/>
                        <a:buChar char="•"/>
                      </a:pPr>
                      <a:r>
                        <a:rPr lang="en-US" sz="1400" b="0" dirty="0"/>
                        <a:t>8 week randomized double blind placebo control trial of 62 adult patients (</a:t>
                      </a:r>
                      <a:r>
                        <a:rPr lang="en-CA" sz="1400" b="0" i="0" u="none" strike="noStrike" kern="1200" dirty="0">
                          <a:solidFill>
                            <a:schemeClr val="dk1"/>
                          </a:solidFill>
                          <a:effectLst/>
                          <a:latin typeface="+mn-lt"/>
                          <a:ea typeface="+mn-ea"/>
                          <a:cs typeface="+mn-cs"/>
                        </a:rPr>
                        <a:t>≥18</a:t>
                      </a:r>
                      <a:r>
                        <a:rPr lang="en-US" sz="1400" b="0" dirty="0"/>
                        <a:t> years) diagnosed with treatment resistant schizophrenia on clozapine </a:t>
                      </a:r>
                    </a:p>
                    <a:p>
                      <a:pPr marL="285750" indent="-285750">
                        <a:buFont typeface="Arial" panose="020B0604020202020204" pitchFamily="34" charset="0"/>
                        <a:buChar char="•"/>
                      </a:pPr>
                      <a:endParaRPr lang="en-US" sz="1400" b="0" dirty="0"/>
                    </a:p>
                  </a:txBody>
                  <a:tcPr marL="68580" marR="68580" marT="34290" marB="34290"/>
                </a:tc>
                <a:extLst>
                  <a:ext uri="{0D108BD9-81ED-4DB2-BD59-A6C34878D82A}">
                    <a16:rowId xmlns:a16="http://schemas.microsoft.com/office/drawing/2014/main" val="1549670761"/>
                  </a:ext>
                </a:extLst>
              </a:tr>
              <a:tr h="197583">
                <a:tc>
                  <a:txBody>
                    <a:bodyPr/>
                    <a:lstStyle/>
                    <a:p>
                      <a:r>
                        <a:rPr lang="en-US" sz="1400" dirty="0"/>
                        <a:t>Inclusion </a:t>
                      </a:r>
                    </a:p>
                  </a:txBody>
                  <a:tcPr marL="68580" marR="68580" marT="34290" marB="34290"/>
                </a:tc>
                <a:tc>
                  <a:txBody>
                    <a:bodyPr/>
                    <a:lstStyle/>
                    <a:p>
                      <a:pPr marL="285750" indent="-285750">
                        <a:buFont typeface="Arial" panose="020B0604020202020204" pitchFamily="34" charset="0"/>
                        <a:buChar char="•"/>
                      </a:pPr>
                      <a:r>
                        <a:rPr lang="en-US" sz="1400" dirty="0"/>
                        <a:t>Diagnosis of schizophrenia as per DSM-IV </a:t>
                      </a:r>
                    </a:p>
                    <a:p>
                      <a:pPr marL="285750" indent="-285750">
                        <a:buFont typeface="Arial" panose="020B0604020202020204" pitchFamily="34" charset="0"/>
                        <a:buChar char="•"/>
                      </a:pPr>
                      <a:r>
                        <a:rPr lang="en-CA" sz="1400" b="0" i="0" u="none" strike="noStrike" kern="1200" dirty="0">
                          <a:solidFill>
                            <a:schemeClr val="dk1"/>
                          </a:solidFill>
                          <a:effectLst/>
                          <a:latin typeface="+mn-lt"/>
                          <a:ea typeface="+mn-ea"/>
                          <a:cs typeface="+mn-cs"/>
                        </a:rPr>
                        <a:t>≥</a:t>
                      </a:r>
                      <a:r>
                        <a:rPr lang="en-US" sz="1400" dirty="0"/>
                        <a:t>1year of Clozapine treatment </a:t>
                      </a:r>
                    </a:p>
                    <a:p>
                      <a:pPr marL="285750" indent="-285750">
                        <a:buFont typeface="Arial" panose="020B0604020202020204" pitchFamily="34" charset="0"/>
                        <a:buChar char="•"/>
                      </a:pPr>
                      <a:r>
                        <a:rPr lang="en-CA" sz="1400" b="0" i="0" u="none" strike="noStrike" kern="1200" dirty="0">
                          <a:solidFill>
                            <a:schemeClr val="dk1"/>
                          </a:solidFill>
                          <a:effectLst/>
                          <a:latin typeface="+mn-lt"/>
                          <a:ea typeface="+mn-ea"/>
                          <a:cs typeface="+mn-cs"/>
                        </a:rPr>
                        <a:t>≥ 400mg/day of clozapine on a stable dose x 8 weeks unless compromised by adverse effects</a:t>
                      </a:r>
                    </a:p>
                    <a:p>
                      <a:pPr marL="285750" indent="-285750">
                        <a:buFont typeface="Arial" panose="020B0604020202020204" pitchFamily="34" charset="0"/>
                        <a:buChar char="•"/>
                      </a:pPr>
                      <a:r>
                        <a:rPr lang="en-CA" sz="1400" b="0" i="0" u="none" strike="noStrike" kern="1200" dirty="0">
                          <a:solidFill>
                            <a:schemeClr val="dk1"/>
                          </a:solidFill>
                          <a:effectLst/>
                          <a:latin typeface="+mn-lt"/>
                          <a:ea typeface="+mn-ea"/>
                          <a:cs typeface="+mn-cs"/>
                        </a:rPr>
                        <a:t>Brief Psychiatric Rating Scale(BPRS) score ≥ 35</a:t>
                      </a:r>
                    </a:p>
                    <a:p>
                      <a:pPr marL="285750" indent="-285750">
                        <a:buFont typeface="Arial" panose="020B0604020202020204" pitchFamily="34" charset="0"/>
                        <a:buChar char="•"/>
                      </a:pPr>
                      <a:r>
                        <a:rPr lang="en-CA" sz="1400" b="0" i="0" u="none" strike="noStrike" kern="1200" dirty="0">
                          <a:solidFill>
                            <a:schemeClr val="dk1"/>
                          </a:solidFill>
                          <a:effectLst/>
                          <a:latin typeface="+mn-lt"/>
                          <a:ea typeface="+mn-ea"/>
                          <a:cs typeface="+mn-cs"/>
                        </a:rPr>
                        <a:t>Positive symptom score of 8 on 4 items of BPRS or a score of 4 on hallucinations, conceptual disorganization, unusual thought content, or suspiciousness  </a:t>
                      </a:r>
                      <a:endParaRPr lang="en-US" sz="1400" dirty="0"/>
                    </a:p>
                  </a:txBody>
                  <a:tcPr marL="68580" marR="68580" marT="34290" marB="34290"/>
                </a:tc>
                <a:extLst>
                  <a:ext uri="{0D108BD9-81ED-4DB2-BD59-A6C34878D82A}">
                    <a16:rowId xmlns:a16="http://schemas.microsoft.com/office/drawing/2014/main" val="3251662135"/>
                  </a:ext>
                </a:extLst>
              </a:tr>
              <a:tr h="614834">
                <a:tc>
                  <a:txBody>
                    <a:bodyPr/>
                    <a:lstStyle/>
                    <a:p>
                      <a:r>
                        <a:rPr lang="en-US" sz="1400" dirty="0"/>
                        <a:t>Exclusion</a:t>
                      </a:r>
                    </a:p>
                  </a:txBody>
                  <a:tcPr marL="68580" marR="68580" marT="34290" marB="34290"/>
                </a:tc>
                <a:tc>
                  <a:txBody>
                    <a:bodyPr/>
                    <a:lstStyle/>
                    <a:p>
                      <a:pPr marL="285750" indent="-285750">
                        <a:buFont typeface="Arial" panose="020B0604020202020204" pitchFamily="34" charset="0"/>
                        <a:buChar char="•"/>
                      </a:pPr>
                      <a:r>
                        <a:rPr lang="en-US" sz="1400" dirty="0"/>
                        <a:t>Substance dependence (not including nicotine or caffeine) </a:t>
                      </a:r>
                    </a:p>
                    <a:p>
                      <a:pPr marL="285750" indent="-285750">
                        <a:buFont typeface="Arial" panose="020B0604020202020204" pitchFamily="34" charset="0"/>
                        <a:buChar char="•"/>
                      </a:pPr>
                      <a:r>
                        <a:rPr lang="en-US" sz="1400" dirty="0"/>
                        <a:t>Prior history of nonresponse or tolerance to Aripiprazole  </a:t>
                      </a:r>
                    </a:p>
                  </a:txBody>
                  <a:tcPr marL="68580" marR="68580" marT="34290" marB="34290"/>
                </a:tc>
                <a:extLst>
                  <a:ext uri="{0D108BD9-81ED-4DB2-BD59-A6C34878D82A}">
                    <a16:rowId xmlns:a16="http://schemas.microsoft.com/office/drawing/2014/main" val="3554252904"/>
                  </a:ext>
                </a:extLst>
              </a:tr>
              <a:tr h="321571">
                <a:tc>
                  <a:txBody>
                    <a:bodyPr/>
                    <a:lstStyle/>
                    <a:p>
                      <a:r>
                        <a:rPr lang="en-US" sz="1400" dirty="0"/>
                        <a:t>Intervention </a:t>
                      </a:r>
                    </a:p>
                  </a:txBody>
                  <a:tcPr marL="68580" marR="68580" marT="34290" marB="34290"/>
                </a:tc>
                <a:tc>
                  <a:txBody>
                    <a:bodyPr/>
                    <a:lstStyle/>
                    <a:p>
                      <a:pPr marL="285750" indent="-285750">
                        <a:buFont typeface="Arial" panose="020B0604020202020204" pitchFamily="34" charset="0"/>
                        <a:buChar char="•"/>
                      </a:pPr>
                      <a:r>
                        <a:rPr lang="en-US" sz="1400" dirty="0"/>
                        <a:t>Aripiprazole 5mg with a titration to max 30mg/day + clozapine at entry dose </a:t>
                      </a:r>
                    </a:p>
                  </a:txBody>
                  <a:tcPr marL="68580" marR="68580" marT="34290" marB="34290"/>
                </a:tc>
                <a:extLst>
                  <a:ext uri="{0D108BD9-81ED-4DB2-BD59-A6C34878D82A}">
                    <a16:rowId xmlns:a16="http://schemas.microsoft.com/office/drawing/2014/main" val="2857091465"/>
                  </a:ext>
                </a:extLst>
              </a:tr>
              <a:tr h="349983">
                <a:tc>
                  <a:txBody>
                    <a:bodyPr/>
                    <a:lstStyle/>
                    <a:p>
                      <a:r>
                        <a:rPr lang="en-US" sz="1400" dirty="0"/>
                        <a:t>Comparator </a:t>
                      </a:r>
                    </a:p>
                  </a:txBody>
                  <a:tcPr marL="68580" marR="68580" marT="34290" marB="34290"/>
                </a:tc>
                <a:tc>
                  <a:txBody>
                    <a:bodyPr/>
                    <a:lstStyle/>
                    <a:p>
                      <a:pPr marL="285750" indent="-285750">
                        <a:buFont typeface="Arial" panose="020B0604020202020204" pitchFamily="34" charset="0"/>
                        <a:buChar char="•"/>
                      </a:pPr>
                      <a:r>
                        <a:rPr lang="en-US" sz="1400" dirty="0"/>
                        <a:t>Clozapine at entry dose + placebo </a:t>
                      </a:r>
                    </a:p>
                  </a:txBody>
                  <a:tcPr marL="68580" marR="68580" marT="34290" marB="34290"/>
                </a:tc>
                <a:extLst>
                  <a:ext uri="{0D108BD9-81ED-4DB2-BD59-A6C34878D82A}">
                    <a16:rowId xmlns:a16="http://schemas.microsoft.com/office/drawing/2014/main" val="106967427"/>
                  </a:ext>
                </a:extLst>
              </a:tr>
              <a:tr h="431027">
                <a:tc>
                  <a:txBody>
                    <a:bodyPr/>
                    <a:lstStyle/>
                    <a:p>
                      <a:r>
                        <a:rPr lang="en-US" sz="1400" dirty="0"/>
                        <a:t>Outcomes </a:t>
                      </a:r>
                    </a:p>
                  </a:txBody>
                  <a:tcPr marL="68580" marR="68580" marT="34290" marB="34290"/>
                </a:tc>
                <a:tc>
                  <a:txBody>
                    <a:bodyPr/>
                    <a:lstStyle/>
                    <a:p>
                      <a:pPr marL="285750" indent="-285750">
                        <a:buFont typeface="Arial" panose="020B0604020202020204" pitchFamily="34" charset="0"/>
                        <a:buChar char="•"/>
                      </a:pPr>
                      <a:r>
                        <a:rPr lang="en-US" sz="1400" dirty="0"/>
                        <a:t>Efficacy: change in BPRS from baseline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Safety: </a:t>
                      </a:r>
                      <a:r>
                        <a:rPr lang="en-CA" sz="1400" kern="1200" dirty="0">
                          <a:solidFill>
                            <a:schemeClr val="dk1"/>
                          </a:solidFill>
                          <a:effectLst/>
                          <a:latin typeface="+mn-lt"/>
                          <a:ea typeface="+mn-ea"/>
                          <a:cs typeface="+mn-cs"/>
                        </a:rPr>
                        <a:t>Udvalg for Kliniske Undersøgelser (UKU), Drug-Induced Extrapyramidal Symptoms Scale (DIEPSS) </a:t>
                      </a:r>
                      <a:endParaRPr lang="en-CA" sz="1400" dirty="0"/>
                    </a:p>
                  </a:txBody>
                  <a:tcPr marL="68580" marR="68580" marT="34290" marB="34290"/>
                </a:tc>
                <a:extLst>
                  <a:ext uri="{0D108BD9-81ED-4DB2-BD59-A6C34878D82A}">
                    <a16:rowId xmlns:a16="http://schemas.microsoft.com/office/drawing/2014/main" val="3764977687"/>
                  </a:ext>
                </a:extLst>
              </a:tr>
            </a:tbl>
          </a:graphicData>
        </a:graphic>
      </p:graphicFrame>
    </p:spTree>
    <p:extLst>
      <p:ext uri="{BB962C8B-B14F-4D97-AF65-F5344CB8AC3E}">
        <p14:creationId xmlns:p14="http://schemas.microsoft.com/office/powerpoint/2010/main" val="448710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4C4B6-D97A-A54D-9403-8C6BA8BCAA11}"/>
              </a:ext>
            </a:extLst>
          </p:cNvPr>
          <p:cNvSpPr>
            <a:spLocks noGrp="1"/>
          </p:cNvSpPr>
          <p:nvPr>
            <p:ph type="title"/>
          </p:nvPr>
        </p:nvSpPr>
        <p:spPr/>
        <p:txBody>
          <a:bodyPr/>
          <a:lstStyle/>
          <a:p>
            <a:r>
              <a:rPr lang="en-US" dirty="0"/>
              <a:t>Chang et al. 2008 </a:t>
            </a:r>
          </a:p>
        </p:txBody>
      </p:sp>
      <p:sp>
        <p:nvSpPr>
          <p:cNvPr id="4" name="Slide Number Placeholder 3">
            <a:extLst>
              <a:ext uri="{FF2B5EF4-FFF2-40B4-BE49-F238E27FC236}">
                <a16:creationId xmlns:a16="http://schemas.microsoft.com/office/drawing/2014/main" id="{D059F0D1-5FCD-6E45-A77D-0BFEF417E16C}"/>
              </a:ext>
            </a:extLst>
          </p:cNvPr>
          <p:cNvSpPr>
            <a:spLocks noGrp="1"/>
          </p:cNvSpPr>
          <p:nvPr>
            <p:ph type="sldNum" sz="quarter" idx="12"/>
          </p:nvPr>
        </p:nvSpPr>
        <p:spPr/>
        <p:txBody>
          <a:bodyPr/>
          <a:lstStyle/>
          <a:p>
            <a:fld id="{9895D978-9AF9-5544-9AE0-2DFC570A6B37}" type="slidenum">
              <a:rPr lang="en-US" smtClean="0"/>
              <a:pPr/>
              <a:t>21</a:t>
            </a:fld>
            <a:endParaRPr lang="en-US"/>
          </a:p>
        </p:txBody>
      </p:sp>
      <p:pic>
        <p:nvPicPr>
          <p:cNvPr id="6" name="Picture 5">
            <a:extLst>
              <a:ext uri="{FF2B5EF4-FFF2-40B4-BE49-F238E27FC236}">
                <a16:creationId xmlns:a16="http://schemas.microsoft.com/office/drawing/2014/main" id="{59FD43BB-FB63-CB49-8E24-430590FB00A7}"/>
              </a:ext>
            </a:extLst>
          </p:cNvPr>
          <p:cNvPicPr>
            <a:picLocks noChangeAspect="1"/>
          </p:cNvPicPr>
          <p:nvPr/>
        </p:nvPicPr>
        <p:blipFill>
          <a:blip r:embed="rId2"/>
          <a:stretch>
            <a:fillRect/>
          </a:stretch>
        </p:blipFill>
        <p:spPr>
          <a:xfrm>
            <a:off x="0" y="1541626"/>
            <a:ext cx="9144000" cy="3774747"/>
          </a:xfrm>
          <a:prstGeom prst="rect">
            <a:avLst/>
          </a:prstGeom>
        </p:spPr>
      </p:pic>
      <p:sp>
        <p:nvSpPr>
          <p:cNvPr id="7" name="Rectangle 6">
            <a:extLst>
              <a:ext uri="{FF2B5EF4-FFF2-40B4-BE49-F238E27FC236}">
                <a16:creationId xmlns:a16="http://schemas.microsoft.com/office/drawing/2014/main" id="{90B88BDC-D03C-CE4D-881F-FAA85421FC05}"/>
              </a:ext>
            </a:extLst>
          </p:cNvPr>
          <p:cNvSpPr/>
          <p:nvPr/>
        </p:nvSpPr>
        <p:spPr>
          <a:xfrm>
            <a:off x="76200" y="5071898"/>
            <a:ext cx="8991600" cy="244475"/>
          </a:xfrm>
          <a:prstGeom prst="rect">
            <a:avLst/>
          </a:prstGeom>
          <a:noFill/>
          <a:ln w="317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70691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01613-C610-2A43-881D-F40D4BDD9D8C}"/>
              </a:ext>
            </a:extLst>
          </p:cNvPr>
          <p:cNvSpPr>
            <a:spLocks noGrp="1"/>
          </p:cNvSpPr>
          <p:nvPr>
            <p:ph type="title"/>
          </p:nvPr>
        </p:nvSpPr>
        <p:spPr/>
        <p:txBody>
          <a:bodyPr/>
          <a:lstStyle/>
          <a:p>
            <a:r>
              <a:rPr lang="en-US" dirty="0"/>
              <a:t>Efficacy Results </a:t>
            </a:r>
          </a:p>
        </p:txBody>
      </p:sp>
      <p:sp>
        <p:nvSpPr>
          <p:cNvPr id="4" name="Slide Number Placeholder 3">
            <a:extLst>
              <a:ext uri="{FF2B5EF4-FFF2-40B4-BE49-F238E27FC236}">
                <a16:creationId xmlns:a16="http://schemas.microsoft.com/office/drawing/2014/main" id="{50179F01-4FA6-204E-A866-3E98BF3DF66D}"/>
              </a:ext>
            </a:extLst>
          </p:cNvPr>
          <p:cNvSpPr>
            <a:spLocks noGrp="1"/>
          </p:cNvSpPr>
          <p:nvPr>
            <p:ph type="sldNum" sz="quarter" idx="12"/>
          </p:nvPr>
        </p:nvSpPr>
        <p:spPr/>
        <p:txBody>
          <a:bodyPr/>
          <a:lstStyle/>
          <a:p>
            <a:fld id="{9895D978-9AF9-5544-9AE0-2DFC570A6B37}" type="slidenum">
              <a:rPr lang="en-US" smtClean="0"/>
              <a:pPr/>
              <a:t>22</a:t>
            </a:fld>
            <a:endParaRPr lang="en-US"/>
          </a:p>
        </p:txBody>
      </p:sp>
      <p:pic>
        <p:nvPicPr>
          <p:cNvPr id="8" name="Picture 7">
            <a:extLst>
              <a:ext uri="{FF2B5EF4-FFF2-40B4-BE49-F238E27FC236}">
                <a16:creationId xmlns:a16="http://schemas.microsoft.com/office/drawing/2014/main" id="{F4E056F5-F571-F240-8107-056C2E40C6BB}"/>
              </a:ext>
            </a:extLst>
          </p:cNvPr>
          <p:cNvPicPr>
            <a:picLocks noChangeAspect="1"/>
          </p:cNvPicPr>
          <p:nvPr/>
        </p:nvPicPr>
        <p:blipFill>
          <a:blip r:embed="rId2"/>
          <a:stretch>
            <a:fillRect/>
          </a:stretch>
        </p:blipFill>
        <p:spPr>
          <a:xfrm>
            <a:off x="209550" y="2165350"/>
            <a:ext cx="8724900" cy="2527300"/>
          </a:xfrm>
          <a:prstGeom prst="rect">
            <a:avLst/>
          </a:prstGeom>
        </p:spPr>
      </p:pic>
      <p:sp>
        <p:nvSpPr>
          <p:cNvPr id="9" name="Rectangle 8">
            <a:extLst>
              <a:ext uri="{FF2B5EF4-FFF2-40B4-BE49-F238E27FC236}">
                <a16:creationId xmlns:a16="http://schemas.microsoft.com/office/drawing/2014/main" id="{2C89AF5C-A3DA-F747-825E-F10ECC8B6BB7}"/>
              </a:ext>
            </a:extLst>
          </p:cNvPr>
          <p:cNvSpPr/>
          <p:nvPr/>
        </p:nvSpPr>
        <p:spPr>
          <a:xfrm>
            <a:off x="152400" y="3505200"/>
            <a:ext cx="8991600" cy="381000"/>
          </a:xfrm>
          <a:prstGeom prst="rect">
            <a:avLst/>
          </a:prstGeom>
          <a:noFill/>
          <a:ln w="317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8639276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712B8-E695-0744-B38F-F9F88E02B4F9}"/>
              </a:ext>
            </a:extLst>
          </p:cNvPr>
          <p:cNvSpPr>
            <a:spLocks noGrp="1"/>
          </p:cNvSpPr>
          <p:nvPr>
            <p:ph type="title"/>
          </p:nvPr>
        </p:nvSpPr>
        <p:spPr/>
        <p:txBody>
          <a:bodyPr/>
          <a:lstStyle/>
          <a:p>
            <a:r>
              <a:rPr lang="en-US" dirty="0"/>
              <a:t>Safety Results </a:t>
            </a:r>
          </a:p>
        </p:txBody>
      </p:sp>
      <p:sp>
        <p:nvSpPr>
          <p:cNvPr id="4" name="Slide Number Placeholder 3">
            <a:extLst>
              <a:ext uri="{FF2B5EF4-FFF2-40B4-BE49-F238E27FC236}">
                <a16:creationId xmlns:a16="http://schemas.microsoft.com/office/drawing/2014/main" id="{19D90961-5A2A-604E-9831-946DDD858BDC}"/>
              </a:ext>
            </a:extLst>
          </p:cNvPr>
          <p:cNvSpPr>
            <a:spLocks noGrp="1"/>
          </p:cNvSpPr>
          <p:nvPr>
            <p:ph type="sldNum" sz="quarter" idx="12"/>
          </p:nvPr>
        </p:nvSpPr>
        <p:spPr/>
        <p:txBody>
          <a:bodyPr/>
          <a:lstStyle/>
          <a:p>
            <a:fld id="{9895D978-9AF9-5544-9AE0-2DFC570A6B37}" type="slidenum">
              <a:rPr lang="en-US" smtClean="0"/>
              <a:pPr/>
              <a:t>23</a:t>
            </a:fld>
            <a:endParaRPr lang="en-US"/>
          </a:p>
        </p:txBody>
      </p:sp>
      <p:pic>
        <p:nvPicPr>
          <p:cNvPr id="6" name="Picture 5">
            <a:extLst>
              <a:ext uri="{FF2B5EF4-FFF2-40B4-BE49-F238E27FC236}">
                <a16:creationId xmlns:a16="http://schemas.microsoft.com/office/drawing/2014/main" id="{506EF1D9-86FA-1343-87F9-2806CDED0F33}"/>
              </a:ext>
            </a:extLst>
          </p:cNvPr>
          <p:cNvPicPr>
            <a:picLocks noChangeAspect="1"/>
          </p:cNvPicPr>
          <p:nvPr/>
        </p:nvPicPr>
        <p:blipFill>
          <a:blip r:embed="rId2"/>
          <a:stretch>
            <a:fillRect/>
          </a:stretch>
        </p:blipFill>
        <p:spPr>
          <a:xfrm>
            <a:off x="0" y="1143000"/>
            <a:ext cx="9144000" cy="4746587"/>
          </a:xfrm>
          <a:prstGeom prst="rect">
            <a:avLst/>
          </a:prstGeom>
        </p:spPr>
      </p:pic>
      <p:sp>
        <p:nvSpPr>
          <p:cNvPr id="7" name="Rectangle 6">
            <a:extLst>
              <a:ext uri="{FF2B5EF4-FFF2-40B4-BE49-F238E27FC236}">
                <a16:creationId xmlns:a16="http://schemas.microsoft.com/office/drawing/2014/main" id="{630A3661-FB7F-CC42-AAC5-8CC4A10BAFFF}"/>
              </a:ext>
            </a:extLst>
          </p:cNvPr>
          <p:cNvSpPr/>
          <p:nvPr/>
        </p:nvSpPr>
        <p:spPr>
          <a:xfrm>
            <a:off x="38100" y="5699087"/>
            <a:ext cx="8991600" cy="190500"/>
          </a:xfrm>
          <a:prstGeom prst="rect">
            <a:avLst/>
          </a:prstGeom>
          <a:no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sp>
        <p:nvSpPr>
          <p:cNvPr id="9" name="Rectangle 8">
            <a:extLst>
              <a:ext uri="{FF2B5EF4-FFF2-40B4-BE49-F238E27FC236}">
                <a16:creationId xmlns:a16="http://schemas.microsoft.com/office/drawing/2014/main" id="{22FC8F2A-E267-D44C-AE82-94CA0416254F}"/>
              </a:ext>
            </a:extLst>
          </p:cNvPr>
          <p:cNvSpPr/>
          <p:nvPr/>
        </p:nvSpPr>
        <p:spPr>
          <a:xfrm>
            <a:off x="38100" y="5208531"/>
            <a:ext cx="8991600" cy="190500"/>
          </a:xfrm>
          <a:prstGeom prst="rect">
            <a:avLst/>
          </a:prstGeom>
          <a:no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sp>
        <p:nvSpPr>
          <p:cNvPr id="10" name="Rectangle 9">
            <a:extLst>
              <a:ext uri="{FF2B5EF4-FFF2-40B4-BE49-F238E27FC236}">
                <a16:creationId xmlns:a16="http://schemas.microsoft.com/office/drawing/2014/main" id="{412B7A41-BC68-2C4B-BDA3-BEFE6DC57293}"/>
              </a:ext>
            </a:extLst>
          </p:cNvPr>
          <p:cNvSpPr/>
          <p:nvPr/>
        </p:nvSpPr>
        <p:spPr>
          <a:xfrm>
            <a:off x="38100" y="4343400"/>
            <a:ext cx="8991600" cy="190500"/>
          </a:xfrm>
          <a:prstGeom prst="rect">
            <a:avLst/>
          </a:prstGeom>
          <a:no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8019303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3D3F9-6FC8-6743-87EC-5F80610EE32E}"/>
              </a:ext>
            </a:extLst>
          </p:cNvPr>
          <p:cNvSpPr>
            <a:spLocks noGrp="1"/>
          </p:cNvSpPr>
          <p:nvPr>
            <p:ph type="title"/>
          </p:nvPr>
        </p:nvSpPr>
        <p:spPr/>
        <p:txBody>
          <a:bodyPr/>
          <a:lstStyle/>
          <a:p>
            <a:r>
              <a:rPr lang="en-US" dirty="0"/>
              <a:t>Limitations </a:t>
            </a:r>
          </a:p>
        </p:txBody>
      </p:sp>
      <p:sp>
        <p:nvSpPr>
          <p:cNvPr id="3" name="Content Placeholder 2">
            <a:extLst>
              <a:ext uri="{FF2B5EF4-FFF2-40B4-BE49-F238E27FC236}">
                <a16:creationId xmlns:a16="http://schemas.microsoft.com/office/drawing/2014/main" id="{C44C94C4-D3B1-534C-AC94-6CD5F5C1AE09}"/>
              </a:ext>
            </a:extLst>
          </p:cNvPr>
          <p:cNvSpPr>
            <a:spLocks noGrp="1"/>
          </p:cNvSpPr>
          <p:nvPr>
            <p:ph idx="1"/>
          </p:nvPr>
        </p:nvSpPr>
        <p:spPr/>
        <p:txBody>
          <a:bodyPr/>
          <a:lstStyle/>
          <a:p>
            <a:r>
              <a:rPr lang="en-US" dirty="0"/>
              <a:t>Duration of therapy </a:t>
            </a:r>
          </a:p>
          <a:p>
            <a:pPr lvl="1"/>
            <a:r>
              <a:rPr lang="en-US" dirty="0"/>
              <a:t>Beneficial effects may be seen after 8 weeks </a:t>
            </a:r>
          </a:p>
          <a:p>
            <a:r>
              <a:rPr lang="en-US" dirty="0"/>
              <a:t>Scoring tools up to interpretation of psychiatrist </a:t>
            </a:r>
          </a:p>
          <a:p>
            <a:r>
              <a:rPr lang="en-US" dirty="0"/>
              <a:t>Ethnicity of population: South Korean </a:t>
            </a:r>
          </a:p>
        </p:txBody>
      </p:sp>
      <p:sp>
        <p:nvSpPr>
          <p:cNvPr id="4" name="Slide Number Placeholder 3">
            <a:extLst>
              <a:ext uri="{FF2B5EF4-FFF2-40B4-BE49-F238E27FC236}">
                <a16:creationId xmlns:a16="http://schemas.microsoft.com/office/drawing/2014/main" id="{BCF86FBC-85CD-A046-8DE1-986901D6C26D}"/>
              </a:ext>
            </a:extLst>
          </p:cNvPr>
          <p:cNvSpPr>
            <a:spLocks noGrp="1"/>
          </p:cNvSpPr>
          <p:nvPr>
            <p:ph type="sldNum" sz="quarter" idx="12"/>
          </p:nvPr>
        </p:nvSpPr>
        <p:spPr/>
        <p:txBody>
          <a:bodyPr/>
          <a:lstStyle/>
          <a:p>
            <a:fld id="{9895D978-9AF9-5544-9AE0-2DFC570A6B37}" type="slidenum">
              <a:rPr lang="en-US" smtClean="0"/>
              <a:pPr/>
              <a:t>24</a:t>
            </a:fld>
            <a:endParaRPr lang="en-US"/>
          </a:p>
        </p:txBody>
      </p:sp>
    </p:spTree>
    <p:extLst>
      <p:ext uri="{BB962C8B-B14F-4D97-AF65-F5344CB8AC3E}">
        <p14:creationId xmlns:p14="http://schemas.microsoft.com/office/powerpoint/2010/main" val="22566392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E9BF9-5B09-C344-B5EF-041193FB3962}"/>
              </a:ext>
            </a:extLst>
          </p:cNvPr>
          <p:cNvSpPr>
            <a:spLocks noGrp="1"/>
          </p:cNvSpPr>
          <p:nvPr>
            <p:ph type="title"/>
          </p:nvPr>
        </p:nvSpPr>
        <p:spPr/>
        <p:txBody>
          <a:bodyPr/>
          <a:lstStyle/>
          <a:p>
            <a:r>
              <a:rPr lang="en-US" dirty="0"/>
              <a:t>Chang et al. 2008 </a:t>
            </a:r>
          </a:p>
        </p:txBody>
      </p:sp>
      <p:sp>
        <p:nvSpPr>
          <p:cNvPr id="3" name="Content Placeholder 2">
            <a:extLst>
              <a:ext uri="{FF2B5EF4-FFF2-40B4-BE49-F238E27FC236}">
                <a16:creationId xmlns:a16="http://schemas.microsoft.com/office/drawing/2014/main" id="{8CA27680-FC2C-494C-9B72-27600D6FC9A8}"/>
              </a:ext>
            </a:extLst>
          </p:cNvPr>
          <p:cNvSpPr>
            <a:spLocks noGrp="1"/>
          </p:cNvSpPr>
          <p:nvPr>
            <p:ph idx="1"/>
          </p:nvPr>
        </p:nvSpPr>
        <p:spPr/>
        <p:txBody>
          <a:bodyPr/>
          <a:lstStyle/>
          <a:p>
            <a:r>
              <a:rPr lang="en-US" dirty="0"/>
              <a:t>Author’s conclusion: </a:t>
            </a:r>
          </a:p>
          <a:p>
            <a:pPr lvl="1"/>
            <a:r>
              <a:rPr lang="en-US" dirty="0"/>
              <a:t>Aripiprazole augmentation of clozapine offers no benefit with regard to overall symptom severity in schizophrenia as compared to placebo. </a:t>
            </a:r>
          </a:p>
        </p:txBody>
      </p:sp>
      <p:sp>
        <p:nvSpPr>
          <p:cNvPr id="4" name="Slide Number Placeholder 3">
            <a:extLst>
              <a:ext uri="{FF2B5EF4-FFF2-40B4-BE49-F238E27FC236}">
                <a16:creationId xmlns:a16="http://schemas.microsoft.com/office/drawing/2014/main" id="{4DB01F37-D0CC-0145-9C1B-5C09129CA2FD}"/>
              </a:ext>
            </a:extLst>
          </p:cNvPr>
          <p:cNvSpPr>
            <a:spLocks noGrp="1"/>
          </p:cNvSpPr>
          <p:nvPr>
            <p:ph type="sldNum" sz="quarter" idx="12"/>
          </p:nvPr>
        </p:nvSpPr>
        <p:spPr/>
        <p:txBody>
          <a:bodyPr/>
          <a:lstStyle/>
          <a:p>
            <a:fld id="{9895D978-9AF9-5544-9AE0-2DFC570A6B37}" type="slidenum">
              <a:rPr lang="en-US" smtClean="0"/>
              <a:pPr/>
              <a:t>25</a:t>
            </a:fld>
            <a:endParaRPr lang="en-US"/>
          </a:p>
        </p:txBody>
      </p:sp>
    </p:spTree>
    <p:extLst>
      <p:ext uri="{BB962C8B-B14F-4D97-AF65-F5344CB8AC3E}">
        <p14:creationId xmlns:p14="http://schemas.microsoft.com/office/powerpoint/2010/main" val="38329098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66ED6-A92A-4D42-AD16-16CA1F778BD6}"/>
              </a:ext>
            </a:extLst>
          </p:cNvPr>
          <p:cNvSpPr>
            <a:spLocks noGrp="1"/>
          </p:cNvSpPr>
          <p:nvPr>
            <p:ph type="title"/>
          </p:nvPr>
        </p:nvSpPr>
        <p:spPr/>
        <p:txBody>
          <a:bodyPr/>
          <a:lstStyle/>
          <a:p>
            <a:r>
              <a:rPr lang="en-US" dirty="0"/>
              <a:t>Fleishhacker et al. 2010</a:t>
            </a:r>
          </a:p>
        </p:txBody>
      </p:sp>
      <p:sp>
        <p:nvSpPr>
          <p:cNvPr id="4" name="Slide Number Placeholder 3">
            <a:extLst>
              <a:ext uri="{FF2B5EF4-FFF2-40B4-BE49-F238E27FC236}">
                <a16:creationId xmlns:a16="http://schemas.microsoft.com/office/drawing/2014/main" id="{3283412B-CC5E-6542-83A3-88F2509701E9}"/>
              </a:ext>
            </a:extLst>
          </p:cNvPr>
          <p:cNvSpPr>
            <a:spLocks noGrp="1"/>
          </p:cNvSpPr>
          <p:nvPr>
            <p:ph type="sldNum" sz="quarter" idx="12"/>
          </p:nvPr>
        </p:nvSpPr>
        <p:spPr/>
        <p:txBody>
          <a:bodyPr/>
          <a:lstStyle/>
          <a:p>
            <a:fld id="{9895D978-9AF9-5544-9AE0-2DFC570A6B37}" type="slidenum">
              <a:rPr lang="en-US" smtClean="0"/>
              <a:pPr/>
              <a:t>26</a:t>
            </a:fld>
            <a:endParaRPr lang="en-US"/>
          </a:p>
        </p:txBody>
      </p:sp>
      <p:graphicFrame>
        <p:nvGraphicFramePr>
          <p:cNvPr id="5" name="Table 4">
            <a:extLst>
              <a:ext uri="{FF2B5EF4-FFF2-40B4-BE49-F238E27FC236}">
                <a16:creationId xmlns:a16="http://schemas.microsoft.com/office/drawing/2014/main" id="{26D40CC6-89EA-4E4E-8823-567E15E368B5}"/>
              </a:ext>
            </a:extLst>
          </p:cNvPr>
          <p:cNvGraphicFramePr>
            <a:graphicFrameLocks noGrp="1"/>
          </p:cNvGraphicFramePr>
          <p:nvPr>
            <p:extLst>
              <p:ext uri="{D42A27DB-BD31-4B8C-83A1-F6EECF244321}">
                <p14:modId xmlns:p14="http://schemas.microsoft.com/office/powerpoint/2010/main" val="270502912"/>
              </p:ext>
            </p:extLst>
          </p:nvPr>
        </p:nvGraphicFramePr>
        <p:xfrm>
          <a:off x="419100" y="1782583"/>
          <a:ext cx="8305800" cy="3292834"/>
        </p:xfrm>
        <a:graphic>
          <a:graphicData uri="http://schemas.openxmlformats.org/drawingml/2006/table">
            <a:tbl>
              <a:tblPr firstRow="1" bandRow="1">
                <a:tableStyleId>{8A107856-5554-42FB-B03E-39F5DBC370BA}</a:tableStyleId>
              </a:tblPr>
              <a:tblGrid>
                <a:gridCol w="1729951">
                  <a:extLst>
                    <a:ext uri="{9D8B030D-6E8A-4147-A177-3AD203B41FA5}">
                      <a16:colId xmlns:a16="http://schemas.microsoft.com/office/drawing/2014/main" val="2361518654"/>
                    </a:ext>
                  </a:extLst>
                </a:gridCol>
                <a:gridCol w="6575849">
                  <a:extLst>
                    <a:ext uri="{9D8B030D-6E8A-4147-A177-3AD203B41FA5}">
                      <a16:colId xmlns:a16="http://schemas.microsoft.com/office/drawing/2014/main" val="2796809911"/>
                    </a:ext>
                  </a:extLst>
                </a:gridCol>
              </a:tblGrid>
              <a:tr h="614834">
                <a:tc>
                  <a:txBody>
                    <a:bodyPr/>
                    <a:lstStyle/>
                    <a:p>
                      <a:r>
                        <a:rPr lang="en-US" sz="1400" b="0" dirty="0"/>
                        <a:t>Design/Method</a:t>
                      </a:r>
                    </a:p>
                  </a:txBody>
                  <a:tcPr marL="68580" marR="68580" marT="34290" marB="34290"/>
                </a:tc>
                <a:tc>
                  <a:txBody>
                    <a:bodyPr/>
                    <a:lstStyle/>
                    <a:p>
                      <a:pPr marL="285750" indent="-285750">
                        <a:buFont typeface="Arial" panose="020B0604020202020204" pitchFamily="34" charset="0"/>
                        <a:buChar char="•"/>
                      </a:pPr>
                      <a:r>
                        <a:rPr lang="en-US" sz="1400" b="0" dirty="0"/>
                        <a:t>16 week, multicenter, randomized, double blinded, placebo-controlled trial of 207 adult patients (</a:t>
                      </a:r>
                      <a:r>
                        <a:rPr lang="en-CA" sz="1400" b="0" i="0" u="none" strike="noStrike" kern="1200" dirty="0">
                          <a:solidFill>
                            <a:schemeClr val="dk1"/>
                          </a:solidFill>
                          <a:effectLst/>
                          <a:latin typeface="+mn-lt"/>
                          <a:ea typeface="+mn-ea"/>
                          <a:cs typeface="+mn-cs"/>
                        </a:rPr>
                        <a:t>≥ 18 years) diagnosed with schizophrenia on clozapine for ≥ 3 months </a:t>
                      </a:r>
                      <a:endParaRPr lang="en-US" sz="1400" b="0" dirty="0"/>
                    </a:p>
                  </a:txBody>
                  <a:tcPr marL="68580" marR="68580" marT="34290" marB="34290"/>
                </a:tc>
                <a:extLst>
                  <a:ext uri="{0D108BD9-81ED-4DB2-BD59-A6C34878D82A}">
                    <a16:rowId xmlns:a16="http://schemas.microsoft.com/office/drawing/2014/main" val="1549670761"/>
                  </a:ext>
                </a:extLst>
              </a:tr>
              <a:tr h="197583">
                <a:tc>
                  <a:txBody>
                    <a:bodyPr/>
                    <a:lstStyle/>
                    <a:p>
                      <a:r>
                        <a:rPr lang="en-US" sz="1400" dirty="0"/>
                        <a:t>Inclusion </a:t>
                      </a:r>
                    </a:p>
                  </a:txBody>
                  <a:tcPr marL="68580" marR="68580" marT="34290" marB="34290"/>
                </a:tc>
                <a:tc>
                  <a:txBody>
                    <a:bodyPr/>
                    <a:lstStyle/>
                    <a:p>
                      <a:pPr marL="285750" indent="-285750">
                        <a:buFont typeface="Arial" panose="020B0604020202020204" pitchFamily="34" charset="0"/>
                        <a:buChar char="•"/>
                      </a:pPr>
                      <a:r>
                        <a:rPr lang="en-US" sz="1400" dirty="0"/>
                        <a:t>18-65 years of age </a:t>
                      </a:r>
                    </a:p>
                    <a:p>
                      <a:pPr marL="285750" indent="-285750">
                        <a:buFont typeface="Arial" panose="020B0604020202020204" pitchFamily="34" charset="0"/>
                        <a:buChar char="•"/>
                      </a:pPr>
                      <a:r>
                        <a:rPr lang="en-CA" sz="1400" b="0" i="0" u="none" strike="noStrike" kern="1200" dirty="0">
                          <a:solidFill>
                            <a:schemeClr val="dk1"/>
                          </a:solidFill>
                          <a:effectLst/>
                          <a:latin typeface="+mn-lt"/>
                          <a:ea typeface="+mn-ea"/>
                          <a:cs typeface="+mn-cs"/>
                        </a:rPr>
                        <a:t>Not optimally controlled on clozapine </a:t>
                      </a:r>
                    </a:p>
                    <a:p>
                      <a:pPr marL="285750" indent="-285750">
                        <a:buFont typeface="Arial" panose="020B0604020202020204" pitchFamily="34" charset="0"/>
                        <a:buChar char="•"/>
                      </a:pPr>
                      <a:r>
                        <a:rPr lang="en-CA" sz="1400" b="0" i="0" u="none" strike="noStrike" kern="1200" dirty="0">
                          <a:solidFill>
                            <a:schemeClr val="dk1"/>
                          </a:solidFill>
                          <a:effectLst/>
                          <a:latin typeface="+mn-lt"/>
                          <a:ea typeface="+mn-ea"/>
                          <a:cs typeface="+mn-cs"/>
                        </a:rPr>
                        <a:t>≥ 2.5 kg weight gain on clozapine </a:t>
                      </a:r>
                      <a:endParaRPr lang="en-US" sz="1400" dirty="0"/>
                    </a:p>
                  </a:txBody>
                  <a:tcPr marL="68580" marR="68580" marT="34290" marB="34290"/>
                </a:tc>
                <a:extLst>
                  <a:ext uri="{0D108BD9-81ED-4DB2-BD59-A6C34878D82A}">
                    <a16:rowId xmlns:a16="http://schemas.microsoft.com/office/drawing/2014/main" val="3251662135"/>
                  </a:ext>
                </a:extLst>
              </a:tr>
              <a:tr h="614834">
                <a:tc>
                  <a:txBody>
                    <a:bodyPr/>
                    <a:lstStyle/>
                    <a:p>
                      <a:r>
                        <a:rPr lang="en-US" sz="1400" dirty="0"/>
                        <a:t>Exclusion</a:t>
                      </a:r>
                    </a:p>
                  </a:txBody>
                  <a:tcPr marL="68580" marR="68580" marT="34290" marB="34290"/>
                </a:tc>
                <a:tc>
                  <a:txBody>
                    <a:bodyPr/>
                    <a:lstStyle/>
                    <a:p>
                      <a:pPr marL="285750" indent="-285750">
                        <a:buFont typeface="Arial" panose="020B0604020202020204" pitchFamily="34" charset="0"/>
                        <a:buChar char="•"/>
                      </a:pPr>
                      <a:r>
                        <a:rPr lang="en-US" sz="1400" dirty="0"/>
                        <a:t>Risk of suicide (suicidal ideation) </a:t>
                      </a:r>
                    </a:p>
                    <a:p>
                      <a:pPr marL="285750" indent="-285750">
                        <a:buFont typeface="Arial" panose="020B0604020202020204" pitchFamily="34" charset="0"/>
                        <a:buChar char="•"/>
                      </a:pPr>
                      <a:r>
                        <a:rPr lang="en-US" sz="1400" dirty="0"/>
                        <a:t>Substance abuse </a:t>
                      </a:r>
                    </a:p>
                    <a:p>
                      <a:pPr marL="285750" indent="-285750">
                        <a:buFont typeface="Arial" panose="020B0604020202020204" pitchFamily="34" charset="0"/>
                        <a:buChar char="•"/>
                      </a:pPr>
                      <a:r>
                        <a:rPr lang="en-US" sz="1400" dirty="0"/>
                        <a:t>Schizoaffective disorder </a:t>
                      </a:r>
                    </a:p>
                  </a:txBody>
                  <a:tcPr marL="68580" marR="68580" marT="34290" marB="34290"/>
                </a:tc>
                <a:extLst>
                  <a:ext uri="{0D108BD9-81ED-4DB2-BD59-A6C34878D82A}">
                    <a16:rowId xmlns:a16="http://schemas.microsoft.com/office/drawing/2014/main" val="3554252904"/>
                  </a:ext>
                </a:extLst>
              </a:tr>
              <a:tr h="321571">
                <a:tc>
                  <a:txBody>
                    <a:bodyPr/>
                    <a:lstStyle/>
                    <a:p>
                      <a:r>
                        <a:rPr lang="en-US" sz="1400" dirty="0"/>
                        <a:t>Intervention </a:t>
                      </a:r>
                    </a:p>
                  </a:txBody>
                  <a:tcPr marL="68580" marR="68580" marT="34290" marB="34290"/>
                </a:tc>
                <a:tc>
                  <a:txBody>
                    <a:bodyPr/>
                    <a:lstStyle/>
                    <a:p>
                      <a:pPr marL="285750" indent="-285750">
                        <a:buFont typeface="Arial" panose="020B0604020202020204" pitchFamily="34" charset="0"/>
                        <a:buChar char="•"/>
                      </a:pPr>
                      <a:r>
                        <a:rPr lang="en-US" sz="1400" dirty="0"/>
                        <a:t>Aripiprazole 5mg with a titration to max 15mg/day + clozapine at entry dose </a:t>
                      </a:r>
                    </a:p>
                  </a:txBody>
                  <a:tcPr marL="68580" marR="68580" marT="34290" marB="34290"/>
                </a:tc>
                <a:extLst>
                  <a:ext uri="{0D108BD9-81ED-4DB2-BD59-A6C34878D82A}">
                    <a16:rowId xmlns:a16="http://schemas.microsoft.com/office/drawing/2014/main" val="2857091465"/>
                  </a:ext>
                </a:extLst>
              </a:tr>
              <a:tr h="349983">
                <a:tc>
                  <a:txBody>
                    <a:bodyPr/>
                    <a:lstStyle/>
                    <a:p>
                      <a:r>
                        <a:rPr lang="en-US" sz="1400" dirty="0"/>
                        <a:t>Comparator </a:t>
                      </a:r>
                    </a:p>
                  </a:txBody>
                  <a:tcPr marL="68580" marR="68580" marT="34290" marB="34290"/>
                </a:tc>
                <a:tc>
                  <a:txBody>
                    <a:bodyPr/>
                    <a:lstStyle/>
                    <a:p>
                      <a:pPr marL="285750" indent="-285750">
                        <a:buFont typeface="Arial" panose="020B0604020202020204" pitchFamily="34" charset="0"/>
                        <a:buChar char="•"/>
                      </a:pPr>
                      <a:r>
                        <a:rPr lang="en-US" sz="1400" dirty="0"/>
                        <a:t>Clozapine at entry dose + placebo </a:t>
                      </a:r>
                    </a:p>
                  </a:txBody>
                  <a:tcPr marL="68580" marR="68580" marT="34290" marB="34290"/>
                </a:tc>
                <a:extLst>
                  <a:ext uri="{0D108BD9-81ED-4DB2-BD59-A6C34878D82A}">
                    <a16:rowId xmlns:a16="http://schemas.microsoft.com/office/drawing/2014/main" val="106967427"/>
                  </a:ext>
                </a:extLst>
              </a:tr>
              <a:tr h="431027">
                <a:tc>
                  <a:txBody>
                    <a:bodyPr/>
                    <a:lstStyle/>
                    <a:p>
                      <a:r>
                        <a:rPr lang="en-US" sz="1400" dirty="0"/>
                        <a:t>Outcomes </a:t>
                      </a:r>
                    </a:p>
                  </a:txBody>
                  <a:tcPr marL="68580" marR="68580" marT="34290" marB="34290"/>
                </a:tc>
                <a:tc>
                  <a:txBody>
                    <a:bodyPr/>
                    <a:lstStyle/>
                    <a:p>
                      <a:pPr marL="285750" indent="-285750">
                        <a:buFont typeface="Arial" panose="020B0604020202020204" pitchFamily="34" charset="0"/>
                        <a:buChar char="•"/>
                      </a:pPr>
                      <a:r>
                        <a:rPr lang="en-CA" sz="1400" dirty="0"/>
                        <a:t>Primary: change in body weight </a:t>
                      </a:r>
                    </a:p>
                    <a:p>
                      <a:pPr marL="285750" indent="-285750">
                        <a:buFont typeface="Arial" panose="020B0604020202020204" pitchFamily="34" charset="0"/>
                        <a:buChar char="•"/>
                      </a:pPr>
                      <a:r>
                        <a:rPr lang="en-CA" sz="1400" dirty="0"/>
                        <a:t>Secondary: Change in Positive and Negative Syndrome Scale (PANSS)</a:t>
                      </a:r>
                    </a:p>
                  </a:txBody>
                  <a:tcPr marL="68580" marR="68580" marT="34290" marB="34290"/>
                </a:tc>
                <a:extLst>
                  <a:ext uri="{0D108BD9-81ED-4DB2-BD59-A6C34878D82A}">
                    <a16:rowId xmlns:a16="http://schemas.microsoft.com/office/drawing/2014/main" val="3764977687"/>
                  </a:ext>
                </a:extLst>
              </a:tr>
            </a:tbl>
          </a:graphicData>
        </a:graphic>
      </p:graphicFrame>
    </p:spTree>
    <p:extLst>
      <p:ext uri="{BB962C8B-B14F-4D97-AF65-F5344CB8AC3E}">
        <p14:creationId xmlns:p14="http://schemas.microsoft.com/office/powerpoint/2010/main" val="24113953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0348D88-C41C-2B49-8D8D-2CCD26EE5881}"/>
              </a:ext>
            </a:extLst>
          </p:cNvPr>
          <p:cNvSpPr>
            <a:spLocks noGrp="1"/>
          </p:cNvSpPr>
          <p:nvPr>
            <p:ph type="sldNum" sz="quarter" idx="12"/>
          </p:nvPr>
        </p:nvSpPr>
        <p:spPr/>
        <p:txBody>
          <a:bodyPr/>
          <a:lstStyle/>
          <a:p>
            <a:fld id="{9895D978-9AF9-5544-9AE0-2DFC570A6B37}" type="slidenum">
              <a:rPr lang="en-US" smtClean="0"/>
              <a:pPr/>
              <a:t>27</a:t>
            </a:fld>
            <a:endParaRPr lang="en-US"/>
          </a:p>
        </p:txBody>
      </p:sp>
      <p:sp>
        <p:nvSpPr>
          <p:cNvPr id="5" name="Title 1">
            <a:extLst>
              <a:ext uri="{FF2B5EF4-FFF2-40B4-BE49-F238E27FC236}">
                <a16:creationId xmlns:a16="http://schemas.microsoft.com/office/drawing/2014/main" id="{2B59E6F5-6CC2-9A47-A84E-B3D505D52BC1}"/>
              </a:ext>
            </a:extLst>
          </p:cNvPr>
          <p:cNvSpPr>
            <a:spLocks noGrp="1"/>
          </p:cNvSpPr>
          <p:nvPr>
            <p:ph type="title"/>
          </p:nvPr>
        </p:nvSpPr>
        <p:spPr>
          <a:xfrm>
            <a:off x="457200" y="274638"/>
            <a:ext cx="8229600" cy="1143000"/>
          </a:xfrm>
        </p:spPr>
        <p:txBody>
          <a:bodyPr/>
          <a:lstStyle/>
          <a:p>
            <a:r>
              <a:rPr lang="en-US" dirty="0"/>
              <a:t>Fleishhacker et al. 2010</a:t>
            </a:r>
          </a:p>
        </p:txBody>
      </p:sp>
      <p:pic>
        <p:nvPicPr>
          <p:cNvPr id="7" name="Picture 6">
            <a:extLst>
              <a:ext uri="{FF2B5EF4-FFF2-40B4-BE49-F238E27FC236}">
                <a16:creationId xmlns:a16="http://schemas.microsoft.com/office/drawing/2014/main" id="{7F47147F-12DB-F44E-B885-EF04FEFD8B6B}"/>
              </a:ext>
            </a:extLst>
          </p:cNvPr>
          <p:cNvPicPr>
            <a:picLocks noChangeAspect="1"/>
          </p:cNvPicPr>
          <p:nvPr/>
        </p:nvPicPr>
        <p:blipFill>
          <a:blip r:embed="rId2"/>
          <a:stretch>
            <a:fillRect/>
          </a:stretch>
        </p:blipFill>
        <p:spPr>
          <a:xfrm>
            <a:off x="2438400" y="1247896"/>
            <a:ext cx="4343400" cy="4837662"/>
          </a:xfrm>
          <a:prstGeom prst="rect">
            <a:avLst/>
          </a:prstGeom>
        </p:spPr>
      </p:pic>
    </p:spTree>
    <p:extLst>
      <p:ext uri="{BB962C8B-B14F-4D97-AF65-F5344CB8AC3E}">
        <p14:creationId xmlns:p14="http://schemas.microsoft.com/office/powerpoint/2010/main" val="20206897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CA5A4-9C13-1E49-9342-51438117B6BD}"/>
              </a:ext>
            </a:extLst>
          </p:cNvPr>
          <p:cNvSpPr>
            <a:spLocks noGrp="1"/>
          </p:cNvSpPr>
          <p:nvPr>
            <p:ph type="title"/>
          </p:nvPr>
        </p:nvSpPr>
        <p:spPr/>
        <p:txBody>
          <a:bodyPr/>
          <a:lstStyle/>
          <a:p>
            <a:r>
              <a:rPr lang="en-US" dirty="0"/>
              <a:t>Efficacy Results</a:t>
            </a:r>
          </a:p>
        </p:txBody>
      </p:sp>
      <p:sp>
        <p:nvSpPr>
          <p:cNvPr id="4" name="Slide Number Placeholder 3">
            <a:extLst>
              <a:ext uri="{FF2B5EF4-FFF2-40B4-BE49-F238E27FC236}">
                <a16:creationId xmlns:a16="http://schemas.microsoft.com/office/drawing/2014/main" id="{2176F911-5DA0-0941-AC95-75DEF2F32513}"/>
              </a:ext>
            </a:extLst>
          </p:cNvPr>
          <p:cNvSpPr>
            <a:spLocks noGrp="1"/>
          </p:cNvSpPr>
          <p:nvPr>
            <p:ph type="sldNum" sz="quarter" idx="12"/>
          </p:nvPr>
        </p:nvSpPr>
        <p:spPr/>
        <p:txBody>
          <a:bodyPr/>
          <a:lstStyle/>
          <a:p>
            <a:fld id="{9895D978-9AF9-5544-9AE0-2DFC570A6B37}" type="slidenum">
              <a:rPr lang="en-US" smtClean="0"/>
              <a:pPr/>
              <a:t>28</a:t>
            </a:fld>
            <a:endParaRPr lang="en-US"/>
          </a:p>
        </p:txBody>
      </p:sp>
      <p:pic>
        <p:nvPicPr>
          <p:cNvPr id="6" name="Picture 5">
            <a:extLst>
              <a:ext uri="{FF2B5EF4-FFF2-40B4-BE49-F238E27FC236}">
                <a16:creationId xmlns:a16="http://schemas.microsoft.com/office/drawing/2014/main" id="{C74F9258-E7CA-C047-9982-63A230DE6ED7}"/>
              </a:ext>
            </a:extLst>
          </p:cNvPr>
          <p:cNvPicPr>
            <a:picLocks noChangeAspect="1"/>
          </p:cNvPicPr>
          <p:nvPr/>
        </p:nvPicPr>
        <p:blipFill>
          <a:blip r:embed="rId3"/>
          <a:stretch>
            <a:fillRect/>
          </a:stretch>
        </p:blipFill>
        <p:spPr>
          <a:xfrm>
            <a:off x="1498600" y="1295400"/>
            <a:ext cx="6057900" cy="3962400"/>
          </a:xfrm>
          <a:prstGeom prst="rect">
            <a:avLst/>
          </a:prstGeom>
        </p:spPr>
      </p:pic>
    </p:spTree>
    <p:extLst>
      <p:ext uri="{BB962C8B-B14F-4D97-AF65-F5344CB8AC3E}">
        <p14:creationId xmlns:p14="http://schemas.microsoft.com/office/powerpoint/2010/main" val="26333489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5B932-79E4-E24B-831E-5CFA2A6777AC}"/>
              </a:ext>
            </a:extLst>
          </p:cNvPr>
          <p:cNvSpPr>
            <a:spLocks noGrp="1"/>
          </p:cNvSpPr>
          <p:nvPr>
            <p:ph type="title"/>
          </p:nvPr>
        </p:nvSpPr>
        <p:spPr/>
        <p:txBody>
          <a:bodyPr/>
          <a:lstStyle/>
          <a:p>
            <a:r>
              <a:rPr lang="en-US" dirty="0"/>
              <a:t>Efficacy Results </a:t>
            </a:r>
          </a:p>
        </p:txBody>
      </p:sp>
      <p:sp>
        <p:nvSpPr>
          <p:cNvPr id="4" name="Slide Number Placeholder 3">
            <a:extLst>
              <a:ext uri="{FF2B5EF4-FFF2-40B4-BE49-F238E27FC236}">
                <a16:creationId xmlns:a16="http://schemas.microsoft.com/office/drawing/2014/main" id="{8556FD81-7EAA-2649-928B-E25D92607958}"/>
              </a:ext>
            </a:extLst>
          </p:cNvPr>
          <p:cNvSpPr>
            <a:spLocks noGrp="1"/>
          </p:cNvSpPr>
          <p:nvPr>
            <p:ph type="sldNum" sz="quarter" idx="12"/>
          </p:nvPr>
        </p:nvSpPr>
        <p:spPr/>
        <p:txBody>
          <a:bodyPr/>
          <a:lstStyle/>
          <a:p>
            <a:fld id="{9895D978-9AF9-5544-9AE0-2DFC570A6B37}" type="slidenum">
              <a:rPr lang="en-US" smtClean="0"/>
              <a:pPr/>
              <a:t>29</a:t>
            </a:fld>
            <a:endParaRPr lang="en-US"/>
          </a:p>
        </p:txBody>
      </p:sp>
      <p:pic>
        <p:nvPicPr>
          <p:cNvPr id="6" name="Picture 5">
            <a:extLst>
              <a:ext uri="{FF2B5EF4-FFF2-40B4-BE49-F238E27FC236}">
                <a16:creationId xmlns:a16="http://schemas.microsoft.com/office/drawing/2014/main" id="{20106521-ADA1-4848-B77E-28EF629EBFE5}"/>
              </a:ext>
            </a:extLst>
          </p:cNvPr>
          <p:cNvPicPr>
            <a:picLocks noChangeAspect="1"/>
          </p:cNvPicPr>
          <p:nvPr/>
        </p:nvPicPr>
        <p:blipFill>
          <a:blip r:embed="rId2"/>
          <a:stretch>
            <a:fillRect/>
          </a:stretch>
        </p:blipFill>
        <p:spPr>
          <a:xfrm>
            <a:off x="1447101" y="1447800"/>
            <a:ext cx="6249798" cy="4257675"/>
          </a:xfrm>
          <a:prstGeom prst="rect">
            <a:avLst/>
          </a:prstGeom>
          <a:ln>
            <a:solidFill>
              <a:srgbClr val="C00000"/>
            </a:solidFill>
          </a:ln>
        </p:spPr>
      </p:pic>
    </p:spTree>
    <p:extLst>
      <p:ext uri="{BB962C8B-B14F-4D97-AF65-F5344CB8AC3E}">
        <p14:creationId xmlns:p14="http://schemas.microsoft.com/office/powerpoint/2010/main" val="328842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BC3C2-163A-1B49-8B84-5596499F0C26}"/>
              </a:ext>
            </a:extLst>
          </p:cNvPr>
          <p:cNvSpPr>
            <a:spLocks noGrp="1"/>
          </p:cNvSpPr>
          <p:nvPr>
            <p:ph type="title"/>
          </p:nvPr>
        </p:nvSpPr>
        <p:spPr/>
        <p:txBody>
          <a:bodyPr/>
          <a:lstStyle/>
          <a:p>
            <a:r>
              <a:rPr lang="en-US" dirty="0"/>
              <a:t>The Patient </a:t>
            </a:r>
          </a:p>
        </p:txBody>
      </p:sp>
      <p:sp>
        <p:nvSpPr>
          <p:cNvPr id="4" name="Slide Number Placeholder 3">
            <a:extLst>
              <a:ext uri="{FF2B5EF4-FFF2-40B4-BE49-F238E27FC236}">
                <a16:creationId xmlns:a16="http://schemas.microsoft.com/office/drawing/2014/main" id="{B84367EE-02AA-414B-B010-3ED45795B827}"/>
              </a:ext>
            </a:extLst>
          </p:cNvPr>
          <p:cNvSpPr>
            <a:spLocks noGrp="1"/>
          </p:cNvSpPr>
          <p:nvPr>
            <p:ph type="sldNum" sz="quarter" idx="12"/>
          </p:nvPr>
        </p:nvSpPr>
        <p:spPr/>
        <p:txBody>
          <a:bodyPr/>
          <a:lstStyle/>
          <a:p>
            <a:fld id="{9895D978-9AF9-5544-9AE0-2DFC570A6B37}" type="slidenum">
              <a:rPr lang="en-US" smtClean="0"/>
              <a:pPr/>
              <a:t>3</a:t>
            </a:fld>
            <a:endParaRPr lang="en-US"/>
          </a:p>
        </p:txBody>
      </p:sp>
      <p:graphicFrame>
        <p:nvGraphicFramePr>
          <p:cNvPr id="5" name="Table 4">
            <a:extLst>
              <a:ext uri="{FF2B5EF4-FFF2-40B4-BE49-F238E27FC236}">
                <a16:creationId xmlns:a16="http://schemas.microsoft.com/office/drawing/2014/main" id="{4652DABE-61B2-9B40-8C1A-471ABE85A663}"/>
              </a:ext>
            </a:extLst>
          </p:cNvPr>
          <p:cNvGraphicFramePr>
            <a:graphicFrameLocks noGrp="1"/>
          </p:cNvGraphicFramePr>
          <p:nvPr>
            <p:extLst>
              <p:ext uri="{D42A27DB-BD31-4B8C-83A1-F6EECF244321}">
                <p14:modId xmlns:p14="http://schemas.microsoft.com/office/powerpoint/2010/main" val="2829862718"/>
              </p:ext>
            </p:extLst>
          </p:nvPr>
        </p:nvGraphicFramePr>
        <p:xfrm>
          <a:off x="762000" y="1752600"/>
          <a:ext cx="8064500" cy="4121432"/>
        </p:xfrm>
        <a:graphic>
          <a:graphicData uri="http://schemas.openxmlformats.org/drawingml/2006/table">
            <a:tbl>
              <a:tblPr firstRow="1" bandRow="1">
                <a:tableStyleId>{8A107856-5554-42FB-B03E-39F5DBC370BA}</a:tableStyleId>
              </a:tblPr>
              <a:tblGrid>
                <a:gridCol w="1317902">
                  <a:extLst>
                    <a:ext uri="{9D8B030D-6E8A-4147-A177-3AD203B41FA5}">
                      <a16:colId xmlns:a16="http://schemas.microsoft.com/office/drawing/2014/main" val="3852537952"/>
                    </a:ext>
                  </a:extLst>
                </a:gridCol>
                <a:gridCol w="6746598">
                  <a:extLst>
                    <a:ext uri="{9D8B030D-6E8A-4147-A177-3AD203B41FA5}">
                      <a16:colId xmlns:a16="http://schemas.microsoft.com/office/drawing/2014/main" val="3702209070"/>
                    </a:ext>
                  </a:extLst>
                </a:gridCol>
              </a:tblGrid>
              <a:tr h="603696">
                <a:tc>
                  <a:txBody>
                    <a:bodyPr/>
                    <a:lstStyle/>
                    <a:p>
                      <a:pPr algn="l"/>
                      <a:r>
                        <a:rPr lang="en-US" sz="1400" b="0" dirty="0"/>
                        <a:t>ID</a:t>
                      </a:r>
                    </a:p>
                  </a:txBody>
                  <a:tcPr marL="68580" marR="68580" marT="34290" marB="34290"/>
                </a:tc>
                <a:tc>
                  <a:txBody>
                    <a:bodyPr/>
                    <a:lstStyle/>
                    <a:p>
                      <a:r>
                        <a:rPr lang="en-US" sz="1400" b="0" dirty="0"/>
                        <a:t>57 year old male (</a:t>
                      </a:r>
                      <a:r>
                        <a:rPr lang="en-CA" sz="1400" b="0" u="none" strike="noStrike" kern="1200" dirty="0">
                          <a:effectLst/>
                        </a:rPr>
                        <a:t>74 kg, BMI: 24.8 kg/m^2) admitted September 19</a:t>
                      </a:r>
                      <a:r>
                        <a:rPr lang="en-CA" sz="1400" b="0" u="none" strike="noStrike" kern="1200" baseline="30000" dirty="0">
                          <a:effectLst/>
                        </a:rPr>
                        <a:t>th</a:t>
                      </a:r>
                      <a:r>
                        <a:rPr lang="en-CA" sz="1400" b="0" u="none" strike="noStrike" kern="1200" dirty="0">
                          <a:effectLst/>
                        </a:rPr>
                        <a:t> with decompensation of his schizophrenia </a:t>
                      </a:r>
                      <a:endParaRPr lang="en-US" sz="1400" b="0" dirty="0"/>
                    </a:p>
                  </a:txBody>
                  <a:tcPr marL="68580" marR="68580" marT="34290" marB="34290"/>
                </a:tc>
                <a:extLst>
                  <a:ext uri="{0D108BD9-81ED-4DB2-BD59-A6C34878D82A}">
                    <a16:rowId xmlns:a16="http://schemas.microsoft.com/office/drawing/2014/main" val="1592743378"/>
                  </a:ext>
                </a:extLst>
              </a:tr>
              <a:tr h="343642">
                <a:tc>
                  <a:txBody>
                    <a:bodyPr/>
                    <a:lstStyle/>
                    <a:p>
                      <a:pPr algn="l"/>
                      <a:r>
                        <a:rPr lang="en-US" sz="1400" dirty="0"/>
                        <a:t>CC</a:t>
                      </a:r>
                      <a:endParaRPr lang="en-US" sz="1400" b="0" dirty="0"/>
                    </a:p>
                  </a:txBody>
                  <a:tcPr marL="68580" marR="68580" marT="34290" marB="34290"/>
                </a:tc>
                <a:tc>
                  <a:txBody>
                    <a:bodyPr/>
                    <a:lstStyle/>
                    <a:p>
                      <a:pPr marL="285750" indent="-285750" rtl="0">
                        <a:buFont typeface="Arial" panose="020B0604020202020204" pitchFamily="34" charset="0"/>
                        <a:buChar char="•"/>
                      </a:pPr>
                      <a:r>
                        <a:rPr lang="en-CA" sz="1400" b="0" dirty="0">
                          <a:effectLst/>
                        </a:rPr>
                        <a:t>Wants a bed as he had not slept in a few days </a:t>
                      </a:r>
                    </a:p>
                  </a:txBody>
                  <a:tcPr marL="68580" marR="68580" marT="34290" marB="34290"/>
                </a:tc>
                <a:extLst>
                  <a:ext uri="{0D108BD9-81ED-4DB2-BD59-A6C34878D82A}">
                    <a16:rowId xmlns:a16="http://schemas.microsoft.com/office/drawing/2014/main" val="1111520256"/>
                  </a:ext>
                </a:extLst>
              </a:tr>
              <a:tr h="652862">
                <a:tc>
                  <a:txBody>
                    <a:bodyPr/>
                    <a:lstStyle/>
                    <a:p>
                      <a:pPr algn="l"/>
                      <a:r>
                        <a:rPr lang="en-US" sz="1400" dirty="0"/>
                        <a:t>HPI</a:t>
                      </a:r>
                      <a:endParaRPr lang="en-US" sz="1400" b="0" dirty="0"/>
                    </a:p>
                  </a:txBody>
                  <a:tcPr marL="68580" marR="68580" marT="34290" marB="34290"/>
                </a:tc>
                <a:tc>
                  <a:txBody>
                    <a:bodyPr/>
                    <a:lstStyle/>
                    <a:p>
                      <a:pPr marL="285750" indent="-285750">
                        <a:buFont typeface="Arial" panose="020B0604020202020204" pitchFamily="34" charset="0"/>
                        <a:buChar char="•"/>
                      </a:pPr>
                      <a:r>
                        <a:rPr lang="en-CA" sz="1400" u="none" strike="noStrike" kern="1200" dirty="0">
                          <a:effectLst/>
                        </a:rPr>
                        <a:t>Paranoia: Left group home due to fear</a:t>
                      </a:r>
                      <a:r>
                        <a:rPr lang="en-CA" sz="1400" u="none" strike="noStrike" kern="1200" baseline="0" dirty="0">
                          <a:effectLst/>
                        </a:rPr>
                        <a:t> care worker was going to hurt him</a:t>
                      </a:r>
                    </a:p>
                    <a:p>
                      <a:pPr marL="285750" indent="-285750" rtl="0" fontAlgn="base">
                        <a:buFont typeface="Arial" panose="020B0604020202020204" pitchFamily="34" charset="0"/>
                        <a:buChar char="•"/>
                      </a:pPr>
                      <a:r>
                        <a:rPr lang="en-CA" sz="1400" b="0" i="0" u="none" strike="noStrike" kern="1200" dirty="0">
                          <a:solidFill>
                            <a:schemeClr val="dk1"/>
                          </a:solidFill>
                          <a:effectLst/>
                          <a:latin typeface="+mn-lt"/>
                          <a:ea typeface="+mn-ea"/>
                          <a:cs typeface="+mn-cs"/>
                        </a:rPr>
                        <a:t>Auditory hallucinations of ~2800 voices in each ear saying commit suicide</a:t>
                      </a:r>
                    </a:p>
                    <a:p>
                      <a:pPr marL="285750" indent="-285750" rtl="0" fontAlgn="base">
                        <a:buFont typeface="Arial" panose="020B0604020202020204" pitchFamily="34" charset="0"/>
                        <a:buChar char="•"/>
                      </a:pPr>
                      <a:r>
                        <a:rPr lang="en-CA" sz="1400" b="0" i="0" u="none" strike="noStrike" kern="1200" dirty="0">
                          <a:solidFill>
                            <a:schemeClr val="dk1"/>
                          </a:solidFill>
                          <a:effectLst/>
                          <a:latin typeface="+mn-lt"/>
                          <a:ea typeface="+mn-ea"/>
                          <a:cs typeface="+mn-cs"/>
                        </a:rPr>
                        <a:t>?Somatic delusion: chest pain</a:t>
                      </a:r>
                      <a:r>
                        <a:rPr lang="en-CA" sz="1800" b="0" i="0" u="none" strike="noStrike" kern="1200" dirty="0">
                          <a:solidFill>
                            <a:schemeClr val="dk1"/>
                          </a:solidFill>
                          <a:effectLst/>
                          <a:latin typeface="+mn-lt"/>
                          <a:ea typeface="+mn-ea"/>
                          <a:cs typeface="+mn-cs"/>
                        </a:rPr>
                        <a:t> </a:t>
                      </a:r>
                      <a:endParaRPr lang="en-CA" sz="1400" u="none" strike="noStrike" kern="1200" baseline="0" dirty="0">
                        <a:effectLst/>
                      </a:endParaRPr>
                    </a:p>
                    <a:p>
                      <a:pPr marL="285750" indent="-285750">
                        <a:buFont typeface="Arial" panose="020B0604020202020204" pitchFamily="34" charset="0"/>
                        <a:buChar char="•"/>
                      </a:pPr>
                      <a:r>
                        <a:rPr lang="en-CA" sz="1400" u="none" strike="noStrike" kern="1200" baseline="0" dirty="0">
                          <a:effectLst/>
                        </a:rPr>
                        <a:t>Living on the streets for 1 week </a:t>
                      </a:r>
                    </a:p>
                    <a:p>
                      <a:pPr marL="285750" indent="-285750">
                        <a:buFont typeface="Arial" panose="020B0604020202020204" pitchFamily="34" charset="0"/>
                        <a:buChar char="•"/>
                      </a:pPr>
                      <a:r>
                        <a:rPr lang="en-CA" sz="1400" u="none" strike="noStrike" kern="1200" baseline="0" dirty="0">
                          <a:effectLst/>
                        </a:rPr>
                        <a:t>Non-adherence to medications x 1 week </a:t>
                      </a:r>
                    </a:p>
                    <a:p>
                      <a:pPr marL="285750" indent="-285750">
                        <a:buFont typeface="Arial" panose="020B0604020202020204" pitchFamily="34" charset="0"/>
                        <a:buChar char="•"/>
                      </a:pPr>
                      <a:r>
                        <a:rPr lang="en-CA" sz="1400" u="none" strike="noStrike" kern="1200" baseline="0" dirty="0">
                          <a:effectLst/>
                        </a:rPr>
                        <a:t>Presents with auditory hallucinations of ~2800 voices in each ear saying commit suicide and chest pain </a:t>
                      </a:r>
                      <a:endParaRPr lang="en-CA" sz="1400" u="none" strike="noStrike" kern="1200" baseline="30000" dirty="0">
                        <a:effectLst/>
                      </a:endParaRPr>
                    </a:p>
                  </a:txBody>
                  <a:tcPr marL="68580" marR="68580" marT="34290" marB="34290"/>
                </a:tc>
                <a:extLst>
                  <a:ext uri="{0D108BD9-81ED-4DB2-BD59-A6C34878D82A}">
                    <a16:rowId xmlns:a16="http://schemas.microsoft.com/office/drawing/2014/main" val="1796321782"/>
                  </a:ext>
                </a:extLst>
              </a:tr>
              <a:tr h="343642">
                <a:tc>
                  <a:txBody>
                    <a:bodyPr/>
                    <a:lstStyle/>
                    <a:p>
                      <a:pPr algn="l"/>
                      <a:r>
                        <a:rPr lang="en-US" sz="1400" dirty="0"/>
                        <a:t>Allergies</a:t>
                      </a:r>
                      <a:endParaRPr lang="en-US" sz="1400" b="0" dirty="0"/>
                    </a:p>
                  </a:txBody>
                  <a:tcPr marL="68580" marR="68580" marT="34290" marB="34290"/>
                </a:tc>
                <a:tc>
                  <a:txBody>
                    <a:bodyPr/>
                    <a:lstStyle/>
                    <a:p>
                      <a:pPr marL="285750" indent="-285750">
                        <a:buFont typeface="Arial" panose="020B0604020202020204" pitchFamily="34" charset="0"/>
                        <a:buChar char="•"/>
                      </a:pPr>
                      <a:r>
                        <a:rPr lang="en-US" sz="1400" dirty="0"/>
                        <a:t>NKDA</a:t>
                      </a:r>
                    </a:p>
                  </a:txBody>
                  <a:tcPr marL="68580" marR="68580" marT="34290" marB="34290"/>
                </a:tc>
                <a:extLst>
                  <a:ext uri="{0D108BD9-81ED-4DB2-BD59-A6C34878D82A}">
                    <a16:rowId xmlns:a16="http://schemas.microsoft.com/office/drawing/2014/main" val="599531169"/>
                  </a:ext>
                </a:extLst>
              </a:tr>
              <a:tr h="603696">
                <a:tc>
                  <a:txBody>
                    <a:bodyPr/>
                    <a:lstStyle/>
                    <a:p>
                      <a:pPr algn="l"/>
                      <a:r>
                        <a:rPr lang="en-US" sz="1400" dirty="0"/>
                        <a:t>Social History </a:t>
                      </a:r>
                      <a:endParaRPr lang="en-US" sz="1400" b="0" dirty="0"/>
                    </a:p>
                  </a:txBody>
                  <a:tcPr marL="68580" marR="68580" marT="34290" marB="34290"/>
                </a:tc>
                <a:tc>
                  <a:txBody>
                    <a:bodyPr/>
                    <a:lstStyle/>
                    <a:p>
                      <a:pPr marL="285750" indent="-285750" rtl="0">
                        <a:buFont typeface="Arial" panose="020B0604020202020204" pitchFamily="34" charset="0"/>
                        <a:buChar char="•"/>
                      </a:pPr>
                      <a:r>
                        <a:rPr lang="en-CA" sz="1400" b="0" dirty="0">
                          <a:effectLst/>
                        </a:rPr>
                        <a:t>No alcohol, nicotine or illicit drug use</a:t>
                      </a:r>
                    </a:p>
                    <a:p>
                      <a:pPr marL="285750" indent="-285750" rtl="0">
                        <a:buFont typeface="Arial" panose="020B0604020202020204" pitchFamily="34" charset="0"/>
                        <a:buChar char="•"/>
                      </a:pPr>
                      <a:r>
                        <a:rPr lang="en-CA" sz="1400" b="0" dirty="0">
                          <a:effectLst/>
                        </a:rPr>
                        <a:t>Lives in a group home </a:t>
                      </a:r>
                    </a:p>
                  </a:txBody>
                  <a:tcPr marL="68580" marR="68580" marT="34290" marB="34290"/>
                </a:tc>
                <a:extLst>
                  <a:ext uri="{0D108BD9-81ED-4DB2-BD59-A6C34878D82A}">
                    <a16:rowId xmlns:a16="http://schemas.microsoft.com/office/drawing/2014/main" val="676076626"/>
                  </a:ext>
                </a:extLst>
              </a:tr>
              <a:tr h="603696">
                <a:tc>
                  <a:txBody>
                    <a:bodyPr/>
                    <a:lstStyle/>
                    <a:p>
                      <a:pPr algn="l"/>
                      <a:r>
                        <a:rPr lang="en-US" sz="1400" dirty="0"/>
                        <a:t>Adherence </a:t>
                      </a:r>
                      <a:endParaRPr lang="en-US" sz="1400" b="0" dirty="0"/>
                    </a:p>
                  </a:txBody>
                  <a:tcPr marL="68580" marR="68580" marT="34290" marB="34290"/>
                </a:tc>
                <a:tc>
                  <a:txBody>
                    <a:bodyPr/>
                    <a:lstStyle/>
                    <a:p>
                      <a:pPr marL="285750" indent="-285750">
                        <a:buFont typeface="Arial" panose="020B0604020202020204" pitchFamily="34" charset="0"/>
                        <a:buChar char="•"/>
                      </a:pPr>
                      <a:r>
                        <a:rPr lang="en-US" sz="1400" dirty="0"/>
                        <a:t>Compliant in group home </a:t>
                      </a:r>
                    </a:p>
                    <a:p>
                      <a:pPr marL="285750" indent="-285750">
                        <a:buFont typeface="Arial" panose="020B0604020202020204" pitchFamily="34" charset="0"/>
                        <a:buChar char="•"/>
                      </a:pPr>
                      <a:r>
                        <a:rPr lang="en-US" sz="1400" dirty="0"/>
                        <a:t>1 week without medications </a:t>
                      </a:r>
                    </a:p>
                  </a:txBody>
                  <a:tcPr marL="68580" marR="68580" marT="34290" marB="34290"/>
                </a:tc>
                <a:extLst>
                  <a:ext uri="{0D108BD9-81ED-4DB2-BD59-A6C34878D82A}">
                    <a16:rowId xmlns:a16="http://schemas.microsoft.com/office/drawing/2014/main" val="3985488148"/>
                  </a:ext>
                </a:extLst>
              </a:tr>
            </a:tbl>
          </a:graphicData>
        </a:graphic>
      </p:graphicFrame>
    </p:spTree>
    <p:extLst>
      <p:ext uri="{BB962C8B-B14F-4D97-AF65-F5344CB8AC3E}">
        <p14:creationId xmlns:p14="http://schemas.microsoft.com/office/powerpoint/2010/main" val="37730718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253F5-18DD-A64F-A8ED-2F81D3B3613A}"/>
              </a:ext>
            </a:extLst>
          </p:cNvPr>
          <p:cNvSpPr>
            <a:spLocks noGrp="1"/>
          </p:cNvSpPr>
          <p:nvPr>
            <p:ph type="title"/>
          </p:nvPr>
        </p:nvSpPr>
        <p:spPr/>
        <p:txBody>
          <a:bodyPr/>
          <a:lstStyle/>
          <a:p>
            <a:r>
              <a:rPr lang="en-US" dirty="0"/>
              <a:t>Efficacy Results</a:t>
            </a:r>
          </a:p>
        </p:txBody>
      </p:sp>
      <p:sp>
        <p:nvSpPr>
          <p:cNvPr id="4" name="Slide Number Placeholder 3">
            <a:extLst>
              <a:ext uri="{FF2B5EF4-FFF2-40B4-BE49-F238E27FC236}">
                <a16:creationId xmlns:a16="http://schemas.microsoft.com/office/drawing/2014/main" id="{91382BC6-7DA7-7D43-87D6-C52CF6445DE6}"/>
              </a:ext>
            </a:extLst>
          </p:cNvPr>
          <p:cNvSpPr>
            <a:spLocks noGrp="1"/>
          </p:cNvSpPr>
          <p:nvPr>
            <p:ph type="sldNum" sz="quarter" idx="12"/>
          </p:nvPr>
        </p:nvSpPr>
        <p:spPr/>
        <p:txBody>
          <a:bodyPr/>
          <a:lstStyle/>
          <a:p>
            <a:fld id="{9895D978-9AF9-5544-9AE0-2DFC570A6B37}" type="slidenum">
              <a:rPr lang="en-US" smtClean="0"/>
              <a:pPr/>
              <a:t>30</a:t>
            </a:fld>
            <a:endParaRPr lang="en-US"/>
          </a:p>
        </p:txBody>
      </p:sp>
      <p:pic>
        <p:nvPicPr>
          <p:cNvPr id="6" name="Picture 5">
            <a:extLst>
              <a:ext uri="{FF2B5EF4-FFF2-40B4-BE49-F238E27FC236}">
                <a16:creationId xmlns:a16="http://schemas.microsoft.com/office/drawing/2014/main" id="{3FBAE108-7886-9042-BF3D-67B6A4750B05}"/>
              </a:ext>
            </a:extLst>
          </p:cNvPr>
          <p:cNvPicPr>
            <a:picLocks noChangeAspect="1"/>
          </p:cNvPicPr>
          <p:nvPr/>
        </p:nvPicPr>
        <p:blipFill>
          <a:blip r:embed="rId2"/>
          <a:stretch>
            <a:fillRect/>
          </a:stretch>
        </p:blipFill>
        <p:spPr>
          <a:xfrm>
            <a:off x="1143000" y="1404938"/>
            <a:ext cx="6781800" cy="4535544"/>
          </a:xfrm>
          <a:prstGeom prst="rect">
            <a:avLst/>
          </a:prstGeom>
          <a:ln>
            <a:solidFill>
              <a:srgbClr val="C00000"/>
            </a:solidFill>
          </a:ln>
        </p:spPr>
      </p:pic>
    </p:spTree>
    <p:extLst>
      <p:ext uri="{BB962C8B-B14F-4D97-AF65-F5344CB8AC3E}">
        <p14:creationId xmlns:p14="http://schemas.microsoft.com/office/powerpoint/2010/main" val="27032429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0FB1B-A9C0-644C-B5AD-22AA6B0006D4}"/>
              </a:ext>
            </a:extLst>
          </p:cNvPr>
          <p:cNvSpPr>
            <a:spLocks noGrp="1"/>
          </p:cNvSpPr>
          <p:nvPr>
            <p:ph type="title"/>
          </p:nvPr>
        </p:nvSpPr>
        <p:spPr/>
        <p:txBody>
          <a:bodyPr/>
          <a:lstStyle/>
          <a:p>
            <a:r>
              <a:rPr lang="en-US" dirty="0"/>
              <a:t>Safety Results </a:t>
            </a:r>
          </a:p>
        </p:txBody>
      </p:sp>
      <p:sp>
        <p:nvSpPr>
          <p:cNvPr id="4" name="Slide Number Placeholder 3">
            <a:extLst>
              <a:ext uri="{FF2B5EF4-FFF2-40B4-BE49-F238E27FC236}">
                <a16:creationId xmlns:a16="http://schemas.microsoft.com/office/drawing/2014/main" id="{BB2CA05A-D4AB-1A42-A341-A1DA610CFBAE}"/>
              </a:ext>
            </a:extLst>
          </p:cNvPr>
          <p:cNvSpPr>
            <a:spLocks noGrp="1"/>
          </p:cNvSpPr>
          <p:nvPr>
            <p:ph type="sldNum" sz="quarter" idx="12"/>
          </p:nvPr>
        </p:nvSpPr>
        <p:spPr/>
        <p:txBody>
          <a:bodyPr/>
          <a:lstStyle/>
          <a:p>
            <a:fld id="{9895D978-9AF9-5544-9AE0-2DFC570A6B37}" type="slidenum">
              <a:rPr lang="en-US" smtClean="0"/>
              <a:pPr/>
              <a:t>31</a:t>
            </a:fld>
            <a:endParaRPr lang="en-US"/>
          </a:p>
        </p:txBody>
      </p:sp>
      <p:pic>
        <p:nvPicPr>
          <p:cNvPr id="6" name="Picture 5">
            <a:extLst>
              <a:ext uri="{FF2B5EF4-FFF2-40B4-BE49-F238E27FC236}">
                <a16:creationId xmlns:a16="http://schemas.microsoft.com/office/drawing/2014/main" id="{D97CAD34-6216-474E-AFA9-42AD3F4366E3}"/>
              </a:ext>
            </a:extLst>
          </p:cNvPr>
          <p:cNvPicPr>
            <a:picLocks noChangeAspect="1"/>
          </p:cNvPicPr>
          <p:nvPr/>
        </p:nvPicPr>
        <p:blipFill>
          <a:blip r:embed="rId2"/>
          <a:stretch>
            <a:fillRect/>
          </a:stretch>
        </p:blipFill>
        <p:spPr>
          <a:xfrm>
            <a:off x="2133600" y="1295400"/>
            <a:ext cx="5073650" cy="4849341"/>
          </a:xfrm>
          <a:prstGeom prst="rect">
            <a:avLst/>
          </a:prstGeom>
          <a:ln>
            <a:solidFill>
              <a:srgbClr val="C00000"/>
            </a:solidFill>
          </a:ln>
        </p:spPr>
      </p:pic>
    </p:spTree>
    <p:extLst>
      <p:ext uri="{BB962C8B-B14F-4D97-AF65-F5344CB8AC3E}">
        <p14:creationId xmlns:p14="http://schemas.microsoft.com/office/powerpoint/2010/main" val="2701408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5B253-4213-854D-822F-520D41C7F6E8}"/>
              </a:ext>
            </a:extLst>
          </p:cNvPr>
          <p:cNvSpPr>
            <a:spLocks noGrp="1"/>
          </p:cNvSpPr>
          <p:nvPr>
            <p:ph type="title"/>
          </p:nvPr>
        </p:nvSpPr>
        <p:spPr/>
        <p:txBody>
          <a:bodyPr/>
          <a:lstStyle/>
          <a:p>
            <a:r>
              <a:rPr lang="en-US" dirty="0"/>
              <a:t>Limitations </a:t>
            </a:r>
          </a:p>
        </p:txBody>
      </p:sp>
      <p:sp>
        <p:nvSpPr>
          <p:cNvPr id="3" name="Content Placeholder 2">
            <a:extLst>
              <a:ext uri="{FF2B5EF4-FFF2-40B4-BE49-F238E27FC236}">
                <a16:creationId xmlns:a16="http://schemas.microsoft.com/office/drawing/2014/main" id="{BA3B863D-59F7-8448-9D98-20380633D621}"/>
              </a:ext>
            </a:extLst>
          </p:cNvPr>
          <p:cNvSpPr>
            <a:spLocks noGrp="1"/>
          </p:cNvSpPr>
          <p:nvPr>
            <p:ph idx="1"/>
          </p:nvPr>
        </p:nvSpPr>
        <p:spPr/>
        <p:txBody>
          <a:bodyPr/>
          <a:lstStyle/>
          <a:p>
            <a:r>
              <a:rPr lang="en-US" dirty="0"/>
              <a:t>Study not powered for efficacy results</a:t>
            </a:r>
          </a:p>
          <a:p>
            <a:r>
              <a:rPr lang="en-US" dirty="0"/>
              <a:t>Scoring tools up to interpretation of psychiatrist </a:t>
            </a:r>
          </a:p>
          <a:p>
            <a:r>
              <a:rPr lang="en-US" dirty="0"/>
              <a:t>Previous trial of aripiprazole not an exclusion criteria </a:t>
            </a:r>
          </a:p>
          <a:p>
            <a:r>
              <a:rPr lang="en-US" dirty="0"/>
              <a:t>Low dose of aripiprazole </a:t>
            </a:r>
          </a:p>
          <a:p>
            <a:endParaRPr lang="en-US" dirty="0"/>
          </a:p>
        </p:txBody>
      </p:sp>
      <p:sp>
        <p:nvSpPr>
          <p:cNvPr id="4" name="Slide Number Placeholder 3">
            <a:extLst>
              <a:ext uri="{FF2B5EF4-FFF2-40B4-BE49-F238E27FC236}">
                <a16:creationId xmlns:a16="http://schemas.microsoft.com/office/drawing/2014/main" id="{C76CD59C-0D24-EC4C-83C4-7DB232FF3156}"/>
              </a:ext>
            </a:extLst>
          </p:cNvPr>
          <p:cNvSpPr>
            <a:spLocks noGrp="1"/>
          </p:cNvSpPr>
          <p:nvPr>
            <p:ph type="sldNum" sz="quarter" idx="12"/>
          </p:nvPr>
        </p:nvSpPr>
        <p:spPr/>
        <p:txBody>
          <a:bodyPr/>
          <a:lstStyle/>
          <a:p>
            <a:fld id="{9895D978-9AF9-5544-9AE0-2DFC570A6B37}" type="slidenum">
              <a:rPr lang="en-US" smtClean="0"/>
              <a:pPr/>
              <a:t>32</a:t>
            </a:fld>
            <a:endParaRPr lang="en-US"/>
          </a:p>
        </p:txBody>
      </p:sp>
    </p:spTree>
    <p:extLst>
      <p:ext uri="{BB962C8B-B14F-4D97-AF65-F5344CB8AC3E}">
        <p14:creationId xmlns:p14="http://schemas.microsoft.com/office/powerpoint/2010/main" val="20096438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B1D2FE-521B-C044-8569-7D80B212BDE6}"/>
              </a:ext>
            </a:extLst>
          </p:cNvPr>
          <p:cNvSpPr>
            <a:spLocks noGrp="1"/>
          </p:cNvSpPr>
          <p:nvPr>
            <p:ph idx="1"/>
          </p:nvPr>
        </p:nvSpPr>
        <p:spPr/>
        <p:txBody>
          <a:bodyPr/>
          <a:lstStyle/>
          <a:p>
            <a:r>
              <a:rPr lang="en-US" dirty="0"/>
              <a:t>Author’s conclusion: </a:t>
            </a:r>
          </a:p>
          <a:p>
            <a:pPr lvl="1"/>
            <a:r>
              <a:rPr lang="en-US" dirty="0"/>
              <a:t>Combination of aripiprazole and clozapine provides benefit with regards to weight, BMI, and cholesterol, but not symptom improvement.  </a:t>
            </a:r>
          </a:p>
        </p:txBody>
      </p:sp>
      <p:sp>
        <p:nvSpPr>
          <p:cNvPr id="4" name="Slide Number Placeholder 3">
            <a:extLst>
              <a:ext uri="{FF2B5EF4-FFF2-40B4-BE49-F238E27FC236}">
                <a16:creationId xmlns:a16="http://schemas.microsoft.com/office/drawing/2014/main" id="{A14480E7-68F8-C647-BE17-C67EA38759E0}"/>
              </a:ext>
            </a:extLst>
          </p:cNvPr>
          <p:cNvSpPr>
            <a:spLocks noGrp="1"/>
          </p:cNvSpPr>
          <p:nvPr>
            <p:ph type="sldNum" sz="quarter" idx="12"/>
          </p:nvPr>
        </p:nvSpPr>
        <p:spPr/>
        <p:txBody>
          <a:bodyPr/>
          <a:lstStyle/>
          <a:p>
            <a:fld id="{9895D978-9AF9-5544-9AE0-2DFC570A6B37}" type="slidenum">
              <a:rPr lang="en-US" smtClean="0"/>
              <a:pPr/>
              <a:t>33</a:t>
            </a:fld>
            <a:endParaRPr lang="en-US"/>
          </a:p>
        </p:txBody>
      </p:sp>
      <p:sp>
        <p:nvSpPr>
          <p:cNvPr id="5" name="Title 1">
            <a:extLst>
              <a:ext uri="{FF2B5EF4-FFF2-40B4-BE49-F238E27FC236}">
                <a16:creationId xmlns:a16="http://schemas.microsoft.com/office/drawing/2014/main" id="{F0158FB6-2B9A-BF41-8128-1319261286EA}"/>
              </a:ext>
            </a:extLst>
          </p:cNvPr>
          <p:cNvSpPr>
            <a:spLocks noGrp="1"/>
          </p:cNvSpPr>
          <p:nvPr>
            <p:ph type="title"/>
          </p:nvPr>
        </p:nvSpPr>
        <p:spPr>
          <a:xfrm>
            <a:off x="457200" y="274638"/>
            <a:ext cx="8229600" cy="1143000"/>
          </a:xfrm>
        </p:spPr>
        <p:txBody>
          <a:bodyPr/>
          <a:lstStyle/>
          <a:p>
            <a:r>
              <a:rPr lang="en-US" dirty="0"/>
              <a:t>Fleishhacker et al. 2010</a:t>
            </a:r>
          </a:p>
        </p:txBody>
      </p:sp>
    </p:spTree>
    <p:extLst>
      <p:ext uri="{BB962C8B-B14F-4D97-AF65-F5344CB8AC3E}">
        <p14:creationId xmlns:p14="http://schemas.microsoft.com/office/powerpoint/2010/main" val="42625939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97F00-3D5C-3741-A9EA-839DB2DA225F}"/>
              </a:ext>
            </a:extLst>
          </p:cNvPr>
          <p:cNvSpPr>
            <a:spLocks noGrp="1"/>
          </p:cNvSpPr>
          <p:nvPr>
            <p:ph type="title"/>
          </p:nvPr>
        </p:nvSpPr>
        <p:spPr/>
        <p:txBody>
          <a:bodyPr/>
          <a:lstStyle/>
          <a:p>
            <a:r>
              <a:rPr lang="en-US" dirty="0"/>
              <a:t>Muscatello et al. 2011</a:t>
            </a:r>
          </a:p>
        </p:txBody>
      </p:sp>
      <p:sp>
        <p:nvSpPr>
          <p:cNvPr id="4" name="Slide Number Placeholder 3">
            <a:extLst>
              <a:ext uri="{FF2B5EF4-FFF2-40B4-BE49-F238E27FC236}">
                <a16:creationId xmlns:a16="http://schemas.microsoft.com/office/drawing/2014/main" id="{CBD9DE47-5FD6-7D42-A43A-45F5A7D9EFE9}"/>
              </a:ext>
            </a:extLst>
          </p:cNvPr>
          <p:cNvSpPr>
            <a:spLocks noGrp="1"/>
          </p:cNvSpPr>
          <p:nvPr>
            <p:ph type="sldNum" sz="quarter" idx="12"/>
          </p:nvPr>
        </p:nvSpPr>
        <p:spPr/>
        <p:txBody>
          <a:bodyPr/>
          <a:lstStyle/>
          <a:p>
            <a:fld id="{9895D978-9AF9-5544-9AE0-2DFC570A6B37}" type="slidenum">
              <a:rPr lang="en-US" smtClean="0"/>
              <a:pPr/>
              <a:t>34</a:t>
            </a:fld>
            <a:endParaRPr lang="en-US"/>
          </a:p>
        </p:txBody>
      </p:sp>
      <p:graphicFrame>
        <p:nvGraphicFramePr>
          <p:cNvPr id="5" name="Table 4">
            <a:extLst>
              <a:ext uri="{FF2B5EF4-FFF2-40B4-BE49-F238E27FC236}">
                <a16:creationId xmlns:a16="http://schemas.microsoft.com/office/drawing/2014/main" id="{D9E9070F-9EC4-184E-80D7-638DEE241565}"/>
              </a:ext>
            </a:extLst>
          </p:cNvPr>
          <p:cNvGraphicFramePr>
            <a:graphicFrameLocks noGrp="1"/>
          </p:cNvGraphicFramePr>
          <p:nvPr>
            <p:extLst>
              <p:ext uri="{D42A27DB-BD31-4B8C-83A1-F6EECF244321}">
                <p14:modId xmlns:p14="http://schemas.microsoft.com/office/powerpoint/2010/main" val="3387209087"/>
              </p:ext>
            </p:extLst>
          </p:nvPr>
        </p:nvGraphicFramePr>
        <p:xfrm>
          <a:off x="419100" y="1782583"/>
          <a:ext cx="8305800" cy="3292834"/>
        </p:xfrm>
        <a:graphic>
          <a:graphicData uri="http://schemas.openxmlformats.org/drawingml/2006/table">
            <a:tbl>
              <a:tblPr firstRow="1" bandRow="1">
                <a:tableStyleId>{8A107856-5554-42FB-B03E-39F5DBC370BA}</a:tableStyleId>
              </a:tblPr>
              <a:tblGrid>
                <a:gridCol w="1729951">
                  <a:extLst>
                    <a:ext uri="{9D8B030D-6E8A-4147-A177-3AD203B41FA5}">
                      <a16:colId xmlns:a16="http://schemas.microsoft.com/office/drawing/2014/main" val="2361518654"/>
                    </a:ext>
                  </a:extLst>
                </a:gridCol>
                <a:gridCol w="6575849">
                  <a:extLst>
                    <a:ext uri="{9D8B030D-6E8A-4147-A177-3AD203B41FA5}">
                      <a16:colId xmlns:a16="http://schemas.microsoft.com/office/drawing/2014/main" val="2796809911"/>
                    </a:ext>
                  </a:extLst>
                </a:gridCol>
              </a:tblGrid>
              <a:tr h="614834">
                <a:tc>
                  <a:txBody>
                    <a:bodyPr/>
                    <a:lstStyle/>
                    <a:p>
                      <a:r>
                        <a:rPr lang="en-US" sz="1400" b="0" dirty="0"/>
                        <a:t>Design/Method</a:t>
                      </a:r>
                    </a:p>
                  </a:txBody>
                  <a:tcPr marL="68580" marR="68580" marT="34290" marB="34290"/>
                </a:tc>
                <a:tc>
                  <a:txBody>
                    <a:bodyPr/>
                    <a:lstStyle/>
                    <a:p>
                      <a:pPr marL="285750" indent="-285750">
                        <a:buFont typeface="Arial" panose="020B0604020202020204" pitchFamily="34" charset="0"/>
                        <a:buChar char="•"/>
                      </a:pPr>
                      <a:r>
                        <a:rPr lang="en-US" sz="1400" b="0" dirty="0"/>
                        <a:t>24 week, randomized, double blinded, placebo-controlled trial of 40 adult patients (age 25-38 years</a:t>
                      </a:r>
                      <a:r>
                        <a:rPr lang="en-CA" sz="1400" b="0" i="0" u="none" strike="noStrike" kern="1200" dirty="0">
                          <a:solidFill>
                            <a:schemeClr val="dk1"/>
                          </a:solidFill>
                          <a:effectLst/>
                          <a:latin typeface="+mn-lt"/>
                          <a:ea typeface="+mn-ea"/>
                          <a:cs typeface="+mn-cs"/>
                        </a:rPr>
                        <a:t>) diagnosed with schizophrenia on clozapine with positive and negative symptoms </a:t>
                      </a:r>
                      <a:endParaRPr lang="en-US" sz="1400" b="0" dirty="0"/>
                    </a:p>
                  </a:txBody>
                  <a:tcPr marL="68580" marR="68580" marT="34290" marB="34290"/>
                </a:tc>
                <a:extLst>
                  <a:ext uri="{0D108BD9-81ED-4DB2-BD59-A6C34878D82A}">
                    <a16:rowId xmlns:a16="http://schemas.microsoft.com/office/drawing/2014/main" val="1549670761"/>
                  </a:ext>
                </a:extLst>
              </a:tr>
              <a:tr h="197583">
                <a:tc>
                  <a:txBody>
                    <a:bodyPr/>
                    <a:lstStyle/>
                    <a:p>
                      <a:r>
                        <a:rPr lang="en-US" sz="1400" dirty="0"/>
                        <a:t>Inclusion </a:t>
                      </a:r>
                    </a:p>
                  </a:txBody>
                  <a:tcPr marL="68580" marR="68580" marT="34290" marB="34290"/>
                </a:tc>
                <a:tc>
                  <a:txBody>
                    <a:bodyPr/>
                    <a:lstStyle/>
                    <a:p>
                      <a:pPr marL="285750" indent="-285750">
                        <a:buFont typeface="Arial" panose="020B0604020202020204" pitchFamily="34" charset="0"/>
                        <a:buChar char="•"/>
                      </a:pPr>
                      <a:r>
                        <a:rPr lang="en-US" sz="1400" dirty="0"/>
                        <a:t>1 year of clozapine (200-400 mg/d), stable dose x 1 month </a:t>
                      </a:r>
                    </a:p>
                  </a:txBody>
                  <a:tcPr marL="68580" marR="68580" marT="34290" marB="34290"/>
                </a:tc>
                <a:extLst>
                  <a:ext uri="{0D108BD9-81ED-4DB2-BD59-A6C34878D82A}">
                    <a16:rowId xmlns:a16="http://schemas.microsoft.com/office/drawing/2014/main" val="3251662135"/>
                  </a:ext>
                </a:extLst>
              </a:tr>
              <a:tr h="614834">
                <a:tc>
                  <a:txBody>
                    <a:bodyPr/>
                    <a:lstStyle/>
                    <a:p>
                      <a:r>
                        <a:rPr lang="en-US" sz="1400" dirty="0"/>
                        <a:t>Exclusion</a:t>
                      </a:r>
                    </a:p>
                  </a:txBody>
                  <a:tcPr marL="68580" marR="68580" marT="34290" marB="34290"/>
                </a:tc>
                <a:tc>
                  <a:txBody>
                    <a:bodyPr/>
                    <a:lstStyle/>
                    <a:p>
                      <a:pPr marL="285750" indent="-285750">
                        <a:buFont typeface="Arial" panose="020B0604020202020204" pitchFamily="34" charset="0"/>
                        <a:buChar char="•"/>
                      </a:pPr>
                      <a:r>
                        <a:rPr lang="en-US" sz="1400" dirty="0"/>
                        <a:t>Substance abuse </a:t>
                      </a:r>
                    </a:p>
                    <a:p>
                      <a:pPr marL="285750" indent="-285750">
                        <a:buFont typeface="Arial" panose="020B0604020202020204" pitchFamily="34" charset="0"/>
                        <a:buChar char="•"/>
                      </a:pPr>
                      <a:r>
                        <a:rPr lang="en-US" sz="1400" dirty="0"/>
                        <a:t>Any other major psychiatric illness </a:t>
                      </a:r>
                    </a:p>
                    <a:p>
                      <a:pPr marL="285750" indent="-285750">
                        <a:buFont typeface="Arial" panose="020B0604020202020204" pitchFamily="34" charset="0"/>
                        <a:buChar char="•"/>
                      </a:pPr>
                      <a:r>
                        <a:rPr lang="en-US" sz="1400" dirty="0"/>
                        <a:t>Pregnancy </a:t>
                      </a:r>
                    </a:p>
                  </a:txBody>
                  <a:tcPr marL="68580" marR="68580" marT="34290" marB="34290"/>
                </a:tc>
                <a:extLst>
                  <a:ext uri="{0D108BD9-81ED-4DB2-BD59-A6C34878D82A}">
                    <a16:rowId xmlns:a16="http://schemas.microsoft.com/office/drawing/2014/main" val="3554252904"/>
                  </a:ext>
                </a:extLst>
              </a:tr>
              <a:tr h="321571">
                <a:tc>
                  <a:txBody>
                    <a:bodyPr/>
                    <a:lstStyle/>
                    <a:p>
                      <a:r>
                        <a:rPr lang="en-US" sz="1400" dirty="0"/>
                        <a:t>Intervention </a:t>
                      </a:r>
                    </a:p>
                  </a:txBody>
                  <a:tcPr marL="68580" marR="68580" marT="34290" marB="34290"/>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Aripiprazole 5mg with a titration to max 15mg/day + clozapine at entry dose </a:t>
                      </a:r>
                    </a:p>
                  </a:txBody>
                  <a:tcPr marL="68580" marR="68580" marT="34290" marB="34290"/>
                </a:tc>
                <a:extLst>
                  <a:ext uri="{0D108BD9-81ED-4DB2-BD59-A6C34878D82A}">
                    <a16:rowId xmlns:a16="http://schemas.microsoft.com/office/drawing/2014/main" val="2857091465"/>
                  </a:ext>
                </a:extLst>
              </a:tr>
              <a:tr h="349983">
                <a:tc>
                  <a:txBody>
                    <a:bodyPr/>
                    <a:lstStyle/>
                    <a:p>
                      <a:r>
                        <a:rPr lang="en-US" sz="1400" dirty="0"/>
                        <a:t>Comparator </a:t>
                      </a:r>
                    </a:p>
                  </a:txBody>
                  <a:tcPr marL="68580" marR="68580" marT="34290" marB="34290"/>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Clozapine at entry dose + placebo </a:t>
                      </a:r>
                    </a:p>
                  </a:txBody>
                  <a:tcPr marL="68580" marR="68580" marT="34290" marB="34290"/>
                </a:tc>
                <a:extLst>
                  <a:ext uri="{0D108BD9-81ED-4DB2-BD59-A6C34878D82A}">
                    <a16:rowId xmlns:a16="http://schemas.microsoft.com/office/drawing/2014/main" val="106967427"/>
                  </a:ext>
                </a:extLst>
              </a:tr>
              <a:tr h="431027">
                <a:tc>
                  <a:txBody>
                    <a:bodyPr/>
                    <a:lstStyle/>
                    <a:p>
                      <a:r>
                        <a:rPr lang="en-US" sz="1400" dirty="0"/>
                        <a:t>Outcomes </a:t>
                      </a:r>
                    </a:p>
                  </a:txBody>
                  <a:tcPr marL="68580" marR="68580" marT="34290" marB="34290"/>
                </a:tc>
                <a:tc>
                  <a:txBody>
                    <a:bodyPr/>
                    <a:lstStyle/>
                    <a:p>
                      <a:pPr marL="285750" indent="-285750">
                        <a:buFont typeface="Arial" panose="020B0604020202020204" pitchFamily="34" charset="0"/>
                        <a:buChar char="•"/>
                      </a:pPr>
                      <a:r>
                        <a:rPr lang="en-CA" sz="1400" dirty="0"/>
                        <a:t>Changes from baseline in: Brief Psychiatric Rating Scale (BPRS), the Scale for the Assessment of Negative Symptoms (SANS), the Scale for the Assessment of Positive Symptoms (SAPS), and the Calgary Depression Scale for Schizophrenia (CDSS)</a:t>
                      </a:r>
                    </a:p>
                  </a:txBody>
                  <a:tcPr marL="68580" marR="68580" marT="34290" marB="34290"/>
                </a:tc>
                <a:extLst>
                  <a:ext uri="{0D108BD9-81ED-4DB2-BD59-A6C34878D82A}">
                    <a16:rowId xmlns:a16="http://schemas.microsoft.com/office/drawing/2014/main" val="3764977687"/>
                  </a:ext>
                </a:extLst>
              </a:tr>
            </a:tbl>
          </a:graphicData>
        </a:graphic>
      </p:graphicFrame>
    </p:spTree>
    <p:extLst>
      <p:ext uri="{BB962C8B-B14F-4D97-AF65-F5344CB8AC3E}">
        <p14:creationId xmlns:p14="http://schemas.microsoft.com/office/powerpoint/2010/main" val="26042153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DE143-DF71-4E4F-8719-C6528DD8E52C}"/>
              </a:ext>
            </a:extLst>
          </p:cNvPr>
          <p:cNvSpPr>
            <a:spLocks noGrp="1"/>
          </p:cNvSpPr>
          <p:nvPr>
            <p:ph type="title"/>
          </p:nvPr>
        </p:nvSpPr>
        <p:spPr/>
        <p:txBody>
          <a:bodyPr/>
          <a:lstStyle/>
          <a:p>
            <a:r>
              <a:rPr lang="en-US" dirty="0"/>
              <a:t>Muscatello et al. 2011</a:t>
            </a:r>
          </a:p>
        </p:txBody>
      </p:sp>
      <p:sp>
        <p:nvSpPr>
          <p:cNvPr id="4" name="Slide Number Placeholder 3">
            <a:extLst>
              <a:ext uri="{FF2B5EF4-FFF2-40B4-BE49-F238E27FC236}">
                <a16:creationId xmlns:a16="http://schemas.microsoft.com/office/drawing/2014/main" id="{4C4EAD42-BDDD-594A-AA57-356DAC273F68}"/>
              </a:ext>
            </a:extLst>
          </p:cNvPr>
          <p:cNvSpPr>
            <a:spLocks noGrp="1"/>
          </p:cNvSpPr>
          <p:nvPr>
            <p:ph type="sldNum" sz="quarter" idx="12"/>
          </p:nvPr>
        </p:nvSpPr>
        <p:spPr/>
        <p:txBody>
          <a:bodyPr/>
          <a:lstStyle/>
          <a:p>
            <a:fld id="{9895D978-9AF9-5544-9AE0-2DFC570A6B37}" type="slidenum">
              <a:rPr lang="en-US" smtClean="0"/>
              <a:pPr/>
              <a:t>35</a:t>
            </a:fld>
            <a:endParaRPr lang="en-US"/>
          </a:p>
        </p:txBody>
      </p:sp>
      <p:pic>
        <p:nvPicPr>
          <p:cNvPr id="6" name="Picture 5">
            <a:extLst>
              <a:ext uri="{FF2B5EF4-FFF2-40B4-BE49-F238E27FC236}">
                <a16:creationId xmlns:a16="http://schemas.microsoft.com/office/drawing/2014/main" id="{1B86A9A5-F295-AD43-A7CA-0ED825F5CCA6}"/>
              </a:ext>
            </a:extLst>
          </p:cNvPr>
          <p:cNvPicPr>
            <a:picLocks noChangeAspect="1"/>
          </p:cNvPicPr>
          <p:nvPr/>
        </p:nvPicPr>
        <p:blipFill>
          <a:blip r:embed="rId2"/>
          <a:stretch>
            <a:fillRect/>
          </a:stretch>
        </p:blipFill>
        <p:spPr>
          <a:xfrm>
            <a:off x="1371600" y="1905000"/>
            <a:ext cx="6455508" cy="2844800"/>
          </a:xfrm>
          <a:prstGeom prst="rect">
            <a:avLst/>
          </a:prstGeom>
          <a:ln>
            <a:solidFill>
              <a:srgbClr val="C00000"/>
            </a:solidFill>
          </a:ln>
        </p:spPr>
      </p:pic>
    </p:spTree>
    <p:extLst>
      <p:ext uri="{BB962C8B-B14F-4D97-AF65-F5344CB8AC3E}">
        <p14:creationId xmlns:p14="http://schemas.microsoft.com/office/powerpoint/2010/main" val="22281022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D2CB6-A8C6-1F4A-B235-73665A458EED}"/>
              </a:ext>
            </a:extLst>
          </p:cNvPr>
          <p:cNvSpPr>
            <a:spLocks noGrp="1"/>
          </p:cNvSpPr>
          <p:nvPr>
            <p:ph type="title"/>
          </p:nvPr>
        </p:nvSpPr>
        <p:spPr/>
        <p:txBody>
          <a:bodyPr/>
          <a:lstStyle/>
          <a:p>
            <a:r>
              <a:rPr lang="en-US" dirty="0"/>
              <a:t>Efficacy Results </a:t>
            </a:r>
          </a:p>
        </p:txBody>
      </p:sp>
      <p:sp>
        <p:nvSpPr>
          <p:cNvPr id="4" name="Slide Number Placeholder 3">
            <a:extLst>
              <a:ext uri="{FF2B5EF4-FFF2-40B4-BE49-F238E27FC236}">
                <a16:creationId xmlns:a16="http://schemas.microsoft.com/office/drawing/2014/main" id="{0654BA06-D507-4040-AEB6-025EEA47129E}"/>
              </a:ext>
            </a:extLst>
          </p:cNvPr>
          <p:cNvSpPr>
            <a:spLocks noGrp="1"/>
          </p:cNvSpPr>
          <p:nvPr>
            <p:ph type="sldNum" sz="quarter" idx="12"/>
          </p:nvPr>
        </p:nvSpPr>
        <p:spPr/>
        <p:txBody>
          <a:bodyPr/>
          <a:lstStyle/>
          <a:p>
            <a:fld id="{9895D978-9AF9-5544-9AE0-2DFC570A6B37}" type="slidenum">
              <a:rPr lang="en-US" smtClean="0"/>
              <a:pPr/>
              <a:t>36</a:t>
            </a:fld>
            <a:endParaRPr lang="en-US"/>
          </a:p>
        </p:txBody>
      </p:sp>
      <p:pic>
        <p:nvPicPr>
          <p:cNvPr id="6" name="Picture 5">
            <a:extLst>
              <a:ext uri="{FF2B5EF4-FFF2-40B4-BE49-F238E27FC236}">
                <a16:creationId xmlns:a16="http://schemas.microsoft.com/office/drawing/2014/main" id="{734E4BBF-F023-D84A-B704-2A17EF0FD5DE}"/>
              </a:ext>
            </a:extLst>
          </p:cNvPr>
          <p:cNvPicPr>
            <a:picLocks noChangeAspect="1"/>
          </p:cNvPicPr>
          <p:nvPr/>
        </p:nvPicPr>
        <p:blipFill>
          <a:blip r:embed="rId2"/>
          <a:stretch>
            <a:fillRect/>
          </a:stretch>
        </p:blipFill>
        <p:spPr>
          <a:xfrm>
            <a:off x="0" y="1558420"/>
            <a:ext cx="9144000" cy="3741159"/>
          </a:xfrm>
          <a:prstGeom prst="rect">
            <a:avLst/>
          </a:prstGeom>
          <a:ln>
            <a:solidFill>
              <a:srgbClr val="C00000"/>
            </a:solidFill>
          </a:ln>
        </p:spPr>
      </p:pic>
    </p:spTree>
    <p:extLst>
      <p:ext uri="{BB962C8B-B14F-4D97-AF65-F5344CB8AC3E}">
        <p14:creationId xmlns:p14="http://schemas.microsoft.com/office/powerpoint/2010/main" val="29958352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1A80B-C375-7B49-A6E1-9AE6AE1C7480}"/>
              </a:ext>
            </a:extLst>
          </p:cNvPr>
          <p:cNvSpPr>
            <a:spLocks noGrp="1"/>
          </p:cNvSpPr>
          <p:nvPr>
            <p:ph type="title"/>
          </p:nvPr>
        </p:nvSpPr>
        <p:spPr/>
        <p:txBody>
          <a:bodyPr/>
          <a:lstStyle/>
          <a:p>
            <a:r>
              <a:rPr lang="en-US" dirty="0"/>
              <a:t>Limitations </a:t>
            </a:r>
          </a:p>
        </p:txBody>
      </p:sp>
      <p:sp>
        <p:nvSpPr>
          <p:cNvPr id="3" name="Content Placeholder 2">
            <a:extLst>
              <a:ext uri="{FF2B5EF4-FFF2-40B4-BE49-F238E27FC236}">
                <a16:creationId xmlns:a16="http://schemas.microsoft.com/office/drawing/2014/main" id="{A4AE72CC-D79A-CD4D-B1ED-3456828C80D1}"/>
              </a:ext>
            </a:extLst>
          </p:cNvPr>
          <p:cNvSpPr>
            <a:spLocks noGrp="1"/>
          </p:cNvSpPr>
          <p:nvPr>
            <p:ph idx="1"/>
          </p:nvPr>
        </p:nvSpPr>
        <p:spPr/>
        <p:txBody>
          <a:bodyPr/>
          <a:lstStyle/>
          <a:p>
            <a:r>
              <a:rPr lang="en-US" sz="2800" dirty="0"/>
              <a:t>Small sample size </a:t>
            </a:r>
          </a:p>
          <a:p>
            <a:pPr lvl="1"/>
            <a:r>
              <a:rPr lang="en-US" sz="2400" dirty="0"/>
              <a:t>No mention of whether the study was powered to find a difference</a:t>
            </a:r>
          </a:p>
          <a:p>
            <a:r>
              <a:rPr lang="en-US" sz="2800" dirty="0"/>
              <a:t>Scoring tools up to interpretation of psychiatrist </a:t>
            </a:r>
          </a:p>
          <a:p>
            <a:r>
              <a:rPr lang="en-US" sz="2800" dirty="0"/>
              <a:t>Previous trial of aripiprazole not an exclusion criteria </a:t>
            </a:r>
          </a:p>
          <a:p>
            <a:r>
              <a:rPr lang="en-US" sz="2800" dirty="0"/>
              <a:t>Low dose of aripiprazole </a:t>
            </a:r>
          </a:p>
          <a:p>
            <a:pPr marL="0" indent="0">
              <a:buNone/>
            </a:pPr>
            <a:endParaRPr lang="en-US" dirty="0"/>
          </a:p>
        </p:txBody>
      </p:sp>
      <p:sp>
        <p:nvSpPr>
          <p:cNvPr id="4" name="Slide Number Placeholder 3">
            <a:extLst>
              <a:ext uri="{FF2B5EF4-FFF2-40B4-BE49-F238E27FC236}">
                <a16:creationId xmlns:a16="http://schemas.microsoft.com/office/drawing/2014/main" id="{76773077-647C-C747-892F-02CB94C6158E}"/>
              </a:ext>
            </a:extLst>
          </p:cNvPr>
          <p:cNvSpPr>
            <a:spLocks noGrp="1"/>
          </p:cNvSpPr>
          <p:nvPr>
            <p:ph type="sldNum" sz="quarter" idx="12"/>
          </p:nvPr>
        </p:nvSpPr>
        <p:spPr/>
        <p:txBody>
          <a:bodyPr/>
          <a:lstStyle/>
          <a:p>
            <a:fld id="{9895D978-9AF9-5544-9AE0-2DFC570A6B37}" type="slidenum">
              <a:rPr lang="en-US" smtClean="0"/>
              <a:pPr/>
              <a:t>37</a:t>
            </a:fld>
            <a:endParaRPr lang="en-US"/>
          </a:p>
        </p:txBody>
      </p:sp>
    </p:spTree>
    <p:extLst>
      <p:ext uri="{BB962C8B-B14F-4D97-AF65-F5344CB8AC3E}">
        <p14:creationId xmlns:p14="http://schemas.microsoft.com/office/powerpoint/2010/main" val="22373546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C7DE63-9E34-D246-90B6-F14316798713}"/>
              </a:ext>
            </a:extLst>
          </p:cNvPr>
          <p:cNvSpPr>
            <a:spLocks noGrp="1"/>
          </p:cNvSpPr>
          <p:nvPr>
            <p:ph idx="1"/>
          </p:nvPr>
        </p:nvSpPr>
        <p:spPr/>
        <p:txBody>
          <a:bodyPr/>
          <a:lstStyle/>
          <a:p>
            <a:r>
              <a:rPr lang="en-US" dirty="0"/>
              <a:t>Author’s conclusion: </a:t>
            </a:r>
          </a:p>
          <a:p>
            <a:pPr lvl="1"/>
            <a:r>
              <a:rPr lang="en-CA" dirty="0"/>
              <a:t>Aripiprazole augmentation of clozapine treatment may be of benefit for patients who are partially responsive to clozapine monotherapy. </a:t>
            </a:r>
            <a:endParaRPr lang="en-US" dirty="0"/>
          </a:p>
        </p:txBody>
      </p:sp>
      <p:sp>
        <p:nvSpPr>
          <p:cNvPr id="4" name="Slide Number Placeholder 3">
            <a:extLst>
              <a:ext uri="{FF2B5EF4-FFF2-40B4-BE49-F238E27FC236}">
                <a16:creationId xmlns:a16="http://schemas.microsoft.com/office/drawing/2014/main" id="{E954A348-D2D1-2A4B-9CB2-F82D33A63E67}"/>
              </a:ext>
            </a:extLst>
          </p:cNvPr>
          <p:cNvSpPr>
            <a:spLocks noGrp="1"/>
          </p:cNvSpPr>
          <p:nvPr>
            <p:ph type="sldNum" sz="quarter" idx="12"/>
          </p:nvPr>
        </p:nvSpPr>
        <p:spPr/>
        <p:txBody>
          <a:bodyPr/>
          <a:lstStyle/>
          <a:p>
            <a:fld id="{9895D978-9AF9-5544-9AE0-2DFC570A6B37}" type="slidenum">
              <a:rPr lang="en-US" smtClean="0"/>
              <a:pPr/>
              <a:t>38</a:t>
            </a:fld>
            <a:endParaRPr lang="en-US"/>
          </a:p>
        </p:txBody>
      </p:sp>
      <p:sp>
        <p:nvSpPr>
          <p:cNvPr id="5" name="Title 1">
            <a:extLst>
              <a:ext uri="{FF2B5EF4-FFF2-40B4-BE49-F238E27FC236}">
                <a16:creationId xmlns:a16="http://schemas.microsoft.com/office/drawing/2014/main" id="{248EB84D-7D57-F04D-81AE-259AE4F7A0BD}"/>
              </a:ext>
            </a:extLst>
          </p:cNvPr>
          <p:cNvSpPr>
            <a:spLocks noGrp="1"/>
          </p:cNvSpPr>
          <p:nvPr>
            <p:ph type="title"/>
          </p:nvPr>
        </p:nvSpPr>
        <p:spPr>
          <a:xfrm>
            <a:off x="457200" y="274638"/>
            <a:ext cx="8229600" cy="1143000"/>
          </a:xfrm>
        </p:spPr>
        <p:txBody>
          <a:bodyPr/>
          <a:lstStyle/>
          <a:p>
            <a:r>
              <a:rPr lang="en-US" dirty="0"/>
              <a:t>Muscatello et al. 2011</a:t>
            </a:r>
          </a:p>
        </p:txBody>
      </p:sp>
    </p:spTree>
    <p:extLst>
      <p:ext uri="{BB962C8B-B14F-4D97-AF65-F5344CB8AC3E}">
        <p14:creationId xmlns:p14="http://schemas.microsoft.com/office/powerpoint/2010/main" val="22880213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4C0D4-C281-8C4D-BDA8-5142D61432C7}"/>
              </a:ext>
            </a:extLst>
          </p:cNvPr>
          <p:cNvSpPr>
            <a:spLocks noGrp="1"/>
          </p:cNvSpPr>
          <p:nvPr>
            <p:ph type="title"/>
          </p:nvPr>
        </p:nvSpPr>
        <p:spPr/>
        <p:txBody>
          <a:bodyPr/>
          <a:lstStyle/>
          <a:p>
            <a:r>
              <a:rPr lang="en-US" dirty="0"/>
              <a:t>Back to the patient…</a:t>
            </a:r>
          </a:p>
        </p:txBody>
      </p:sp>
      <p:sp>
        <p:nvSpPr>
          <p:cNvPr id="3" name="Content Placeholder 2">
            <a:extLst>
              <a:ext uri="{FF2B5EF4-FFF2-40B4-BE49-F238E27FC236}">
                <a16:creationId xmlns:a16="http://schemas.microsoft.com/office/drawing/2014/main" id="{53EA383F-295D-1245-80C4-86636736F83B}"/>
              </a:ext>
            </a:extLst>
          </p:cNvPr>
          <p:cNvSpPr>
            <a:spLocks noGrp="1"/>
          </p:cNvSpPr>
          <p:nvPr>
            <p:ph idx="1"/>
          </p:nvPr>
        </p:nvSpPr>
        <p:spPr>
          <a:xfrm>
            <a:off x="463550" y="1524000"/>
            <a:ext cx="8229600" cy="4525963"/>
          </a:xfrm>
        </p:spPr>
        <p:txBody>
          <a:bodyPr/>
          <a:lstStyle/>
          <a:p>
            <a:r>
              <a:rPr lang="en-US" sz="2800" dirty="0"/>
              <a:t>Considering that:</a:t>
            </a:r>
          </a:p>
          <a:p>
            <a:pPr lvl="1"/>
            <a:r>
              <a:rPr lang="en-US" sz="2400" dirty="0"/>
              <a:t>Many limitations within the RCTs:</a:t>
            </a:r>
          </a:p>
          <a:p>
            <a:pPr lvl="2"/>
            <a:r>
              <a:rPr lang="en-US" sz="2000" dirty="0"/>
              <a:t>Duration too short </a:t>
            </a:r>
          </a:p>
          <a:p>
            <a:pPr lvl="2"/>
            <a:r>
              <a:rPr lang="en-US" sz="2000" dirty="0"/>
              <a:t>Dose too low </a:t>
            </a:r>
          </a:p>
          <a:p>
            <a:pPr lvl="2"/>
            <a:r>
              <a:rPr lang="en-US" sz="2000" dirty="0"/>
              <a:t>Underpowered </a:t>
            </a:r>
          </a:p>
          <a:p>
            <a:pPr lvl="1"/>
            <a:r>
              <a:rPr lang="en-US" sz="2400" dirty="0"/>
              <a:t>Patient has not tried aripiprazole </a:t>
            </a:r>
          </a:p>
          <a:p>
            <a:pPr lvl="1"/>
            <a:r>
              <a:rPr lang="en-US" sz="2400" dirty="0"/>
              <a:t>Patient would like to try another medications before ECT</a:t>
            </a:r>
            <a:endParaRPr lang="en-US" sz="2000" dirty="0"/>
          </a:p>
          <a:p>
            <a:r>
              <a:rPr lang="en-US" sz="2800" dirty="0"/>
              <a:t>Plan:  </a:t>
            </a:r>
          </a:p>
          <a:p>
            <a:pPr lvl="1"/>
            <a:r>
              <a:rPr lang="en-US" sz="2400" dirty="0"/>
              <a:t>Aripiprazole 5 mg po daily </a:t>
            </a:r>
          </a:p>
          <a:p>
            <a:pPr lvl="1"/>
            <a:r>
              <a:rPr lang="en-US" sz="2400" dirty="0"/>
              <a:t>Titrate to 30 mg po daily </a:t>
            </a:r>
            <a:endParaRPr lang="en-US" dirty="0"/>
          </a:p>
        </p:txBody>
      </p:sp>
      <p:sp>
        <p:nvSpPr>
          <p:cNvPr id="4" name="Slide Number Placeholder 3">
            <a:extLst>
              <a:ext uri="{FF2B5EF4-FFF2-40B4-BE49-F238E27FC236}">
                <a16:creationId xmlns:a16="http://schemas.microsoft.com/office/drawing/2014/main" id="{8E790807-2E40-6744-8A56-4AED1ABA84F9}"/>
              </a:ext>
            </a:extLst>
          </p:cNvPr>
          <p:cNvSpPr>
            <a:spLocks noGrp="1"/>
          </p:cNvSpPr>
          <p:nvPr>
            <p:ph type="sldNum" sz="quarter" idx="12"/>
          </p:nvPr>
        </p:nvSpPr>
        <p:spPr/>
        <p:txBody>
          <a:bodyPr/>
          <a:lstStyle/>
          <a:p>
            <a:fld id="{9895D978-9AF9-5544-9AE0-2DFC570A6B37}" type="slidenum">
              <a:rPr lang="en-US" smtClean="0"/>
              <a:pPr/>
              <a:t>39</a:t>
            </a:fld>
            <a:endParaRPr lang="en-US"/>
          </a:p>
        </p:txBody>
      </p:sp>
    </p:spTree>
    <p:extLst>
      <p:ext uri="{BB962C8B-B14F-4D97-AF65-F5344CB8AC3E}">
        <p14:creationId xmlns:p14="http://schemas.microsoft.com/office/powerpoint/2010/main" val="909571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38DAC-68A9-AF48-B6FF-8ED43A1323B3}"/>
              </a:ext>
            </a:extLst>
          </p:cNvPr>
          <p:cNvSpPr>
            <a:spLocks noGrp="1"/>
          </p:cNvSpPr>
          <p:nvPr>
            <p:ph type="title"/>
          </p:nvPr>
        </p:nvSpPr>
        <p:spPr/>
        <p:txBody>
          <a:bodyPr/>
          <a:lstStyle/>
          <a:p>
            <a:r>
              <a:rPr lang="en-US" dirty="0"/>
              <a:t>The Patient </a:t>
            </a:r>
          </a:p>
        </p:txBody>
      </p:sp>
      <p:sp>
        <p:nvSpPr>
          <p:cNvPr id="4" name="Slide Number Placeholder 3">
            <a:extLst>
              <a:ext uri="{FF2B5EF4-FFF2-40B4-BE49-F238E27FC236}">
                <a16:creationId xmlns:a16="http://schemas.microsoft.com/office/drawing/2014/main" id="{FAAB2094-9C19-BD4D-A95E-271CC9854242}"/>
              </a:ext>
            </a:extLst>
          </p:cNvPr>
          <p:cNvSpPr>
            <a:spLocks noGrp="1"/>
          </p:cNvSpPr>
          <p:nvPr>
            <p:ph type="sldNum" sz="quarter" idx="12"/>
          </p:nvPr>
        </p:nvSpPr>
        <p:spPr/>
        <p:txBody>
          <a:bodyPr/>
          <a:lstStyle/>
          <a:p>
            <a:fld id="{9895D978-9AF9-5544-9AE0-2DFC570A6B37}" type="slidenum">
              <a:rPr lang="en-US" smtClean="0"/>
              <a:pPr/>
              <a:t>4</a:t>
            </a:fld>
            <a:endParaRPr lang="en-US"/>
          </a:p>
        </p:txBody>
      </p:sp>
      <p:graphicFrame>
        <p:nvGraphicFramePr>
          <p:cNvPr id="5" name="Table 4">
            <a:extLst>
              <a:ext uri="{FF2B5EF4-FFF2-40B4-BE49-F238E27FC236}">
                <a16:creationId xmlns:a16="http://schemas.microsoft.com/office/drawing/2014/main" id="{A67F807E-2D0F-8B47-9D63-F0A6F176BC3C}"/>
              </a:ext>
            </a:extLst>
          </p:cNvPr>
          <p:cNvGraphicFramePr>
            <a:graphicFrameLocks noGrp="1"/>
          </p:cNvGraphicFramePr>
          <p:nvPr>
            <p:extLst>
              <p:ext uri="{D42A27DB-BD31-4B8C-83A1-F6EECF244321}">
                <p14:modId xmlns:p14="http://schemas.microsoft.com/office/powerpoint/2010/main" val="705865436"/>
              </p:ext>
            </p:extLst>
          </p:nvPr>
        </p:nvGraphicFramePr>
        <p:xfrm>
          <a:off x="1143000" y="2057400"/>
          <a:ext cx="6858000" cy="1670854"/>
        </p:xfrm>
        <a:graphic>
          <a:graphicData uri="http://schemas.openxmlformats.org/drawingml/2006/table">
            <a:tbl>
              <a:tblPr firstRow="1" bandRow="1">
                <a:tableStyleId>{8A107856-5554-42FB-B03E-39F5DBC370BA}</a:tableStyleId>
              </a:tblPr>
              <a:tblGrid>
                <a:gridCol w="3429000">
                  <a:extLst>
                    <a:ext uri="{9D8B030D-6E8A-4147-A177-3AD203B41FA5}">
                      <a16:colId xmlns:a16="http://schemas.microsoft.com/office/drawing/2014/main" val="2233257493"/>
                    </a:ext>
                  </a:extLst>
                </a:gridCol>
                <a:gridCol w="3429000">
                  <a:extLst>
                    <a:ext uri="{9D8B030D-6E8A-4147-A177-3AD203B41FA5}">
                      <a16:colId xmlns:a16="http://schemas.microsoft.com/office/drawing/2014/main" val="3474136304"/>
                    </a:ext>
                  </a:extLst>
                </a:gridCol>
              </a:tblGrid>
              <a:tr h="382507">
                <a:tc>
                  <a:txBody>
                    <a:bodyPr/>
                    <a:lstStyle/>
                    <a:p>
                      <a:pPr algn="ctr"/>
                      <a:r>
                        <a:rPr lang="en-US" sz="1400" b="0" dirty="0"/>
                        <a:t>PMHx</a:t>
                      </a:r>
                    </a:p>
                  </a:txBody>
                  <a:tcPr marL="68580" marR="68580" marT="34290" marB="34290"/>
                </a:tc>
                <a:tc>
                  <a:txBody>
                    <a:bodyPr/>
                    <a:lstStyle/>
                    <a:p>
                      <a:pPr algn="ctr"/>
                      <a:r>
                        <a:rPr lang="en-US" sz="1400" b="0" dirty="0"/>
                        <a:t>Meds PTA</a:t>
                      </a:r>
                    </a:p>
                  </a:txBody>
                  <a:tcPr marL="68580" marR="68580" marT="34290" marB="34290"/>
                </a:tc>
                <a:extLst>
                  <a:ext uri="{0D108BD9-81ED-4DB2-BD59-A6C34878D82A}">
                    <a16:rowId xmlns:a16="http://schemas.microsoft.com/office/drawing/2014/main" val="2735447858"/>
                  </a:ext>
                </a:extLst>
              </a:tr>
              <a:tr h="393889">
                <a:tc>
                  <a:txBody>
                    <a:bodyPr/>
                    <a:lstStyle/>
                    <a:p>
                      <a:r>
                        <a:rPr lang="en-US" sz="1400" dirty="0"/>
                        <a:t>Schizophrenia (diagnosed 1992) </a:t>
                      </a:r>
                    </a:p>
                  </a:txBody>
                  <a:tcPr marL="68580" marR="68580" marT="34290" marB="34290"/>
                </a:tc>
                <a:tc>
                  <a:txBody>
                    <a:bodyPr/>
                    <a:lstStyle/>
                    <a:p>
                      <a:pPr marL="285750" indent="-285750">
                        <a:buFontTx/>
                        <a:buChar char="-"/>
                      </a:pPr>
                      <a:r>
                        <a:rPr lang="en-US" sz="1400" dirty="0"/>
                        <a:t>Clozapine 225 mg po qhs </a:t>
                      </a:r>
                    </a:p>
                  </a:txBody>
                  <a:tcPr marL="68580" marR="68580" marT="34290" marB="34290"/>
                </a:tc>
                <a:extLst>
                  <a:ext uri="{0D108BD9-81ED-4DB2-BD59-A6C34878D82A}">
                    <a16:rowId xmlns:a16="http://schemas.microsoft.com/office/drawing/2014/main" val="974180024"/>
                  </a:ext>
                </a:extLst>
              </a:tr>
              <a:tr h="382507">
                <a:tc>
                  <a:txBody>
                    <a:bodyPr/>
                    <a:lstStyle/>
                    <a:p>
                      <a:r>
                        <a:rPr lang="en-US" sz="1400" dirty="0"/>
                        <a:t>COPD</a:t>
                      </a:r>
                    </a:p>
                  </a:txBody>
                  <a:tcPr marL="68580" marR="68580" marT="34290" marB="34290"/>
                </a:tc>
                <a:tc>
                  <a:txBody>
                    <a:bodyPr/>
                    <a:lstStyle/>
                    <a:p>
                      <a:pPr marL="285750" indent="-285750">
                        <a:buFontTx/>
                        <a:buChar char="-"/>
                      </a:pPr>
                      <a:r>
                        <a:rPr lang="en-US" sz="1400" dirty="0"/>
                        <a:t>Ipratropium 20 mcg 1 puff q6h prn </a:t>
                      </a:r>
                    </a:p>
                  </a:txBody>
                  <a:tcPr marL="68580" marR="68580" marT="34290" marB="34290"/>
                </a:tc>
                <a:extLst>
                  <a:ext uri="{0D108BD9-81ED-4DB2-BD59-A6C34878D82A}">
                    <a16:rowId xmlns:a16="http://schemas.microsoft.com/office/drawing/2014/main" val="2108610546"/>
                  </a:ext>
                </a:extLst>
              </a:tr>
              <a:tr h="511951">
                <a:tc>
                  <a:txBody>
                    <a:bodyPr/>
                    <a:lstStyle/>
                    <a:p>
                      <a:r>
                        <a:rPr lang="en-US" sz="1400" dirty="0"/>
                        <a:t>Angina</a:t>
                      </a:r>
                    </a:p>
                  </a:txBody>
                  <a:tcPr marL="68580" marR="68580" marT="34290" marB="34290"/>
                </a:tc>
                <a:tc>
                  <a:txBody>
                    <a:bodyPr/>
                    <a:lstStyle/>
                    <a:p>
                      <a:pPr marL="285750" indent="-285750">
                        <a:buFontTx/>
                        <a:buChar char="-"/>
                      </a:pPr>
                      <a:r>
                        <a:rPr lang="en-US" sz="1400" dirty="0"/>
                        <a:t>No medical treatment </a:t>
                      </a:r>
                    </a:p>
                  </a:txBody>
                  <a:tcPr marL="68580" marR="68580" marT="34290" marB="34290"/>
                </a:tc>
                <a:extLst>
                  <a:ext uri="{0D108BD9-81ED-4DB2-BD59-A6C34878D82A}">
                    <a16:rowId xmlns:a16="http://schemas.microsoft.com/office/drawing/2014/main" val="4013105886"/>
                  </a:ext>
                </a:extLst>
              </a:tr>
            </a:tbl>
          </a:graphicData>
        </a:graphic>
      </p:graphicFrame>
    </p:spTree>
    <p:extLst>
      <p:ext uri="{BB962C8B-B14F-4D97-AF65-F5344CB8AC3E}">
        <p14:creationId xmlns:p14="http://schemas.microsoft.com/office/powerpoint/2010/main" val="38463227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2155E-65BF-4643-A9B1-E9F432B6A2F2}"/>
              </a:ext>
            </a:extLst>
          </p:cNvPr>
          <p:cNvSpPr>
            <a:spLocks noGrp="1"/>
          </p:cNvSpPr>
          <p:nvPr>
            <p:ph type="title"/>
          </p:nvPr>
        </p:nvSpPr>
        <p:spPr/>
        <p:txBody>
          <a:bodyPr/>
          <a:lstStyle/>
          <a:p>
            <a:r>
              <a:rPr lang="en-US" dirty="0"/>
              <a:t>Monitoring Plan </a:t>
            </a:r>
          </a:p>
        </p:txBody>
      </p:sp>
      <p:sp>
        <p:nvSpPr>
          <p:cNvPr id="4" name="Slide Number Placeholder 3">
            <a:extLst>
              <a:ext uri="{FF2B5EF4-FFF2-40B4-BE49-F238E27FC236}">
                <a16:creationId xmlns:a16="http://schemas.microsoft.com/office/drawing/2014/main" id="{54AEFD3A-0F63-DE45-BBFB-4395ABE5005E}"/>
              </a:ext>
            </a:extLst>
          </p:cNvPr>
          <p:cNvSpPr>
            <a:spLocks noGrp="1"/>
          </p:cNvSpPr>
          <p:nvPr>
            <p:ph type="sldNum" sz="quarter" idx="12"/>
          </p:nvPr>
        </p:nvSpPr>
        <p:spPr/>
        <p:txBody>
          <a:bodyPr/>
          <a:lstStyle/>
          <a:p>
            <a:fld id="{9895D978-9AF9-5544-9AE0-2DFC570A6B37}" type="slidenum">
              <a:rPr lang="en-US" smtClean="0"/>
              <a:pPr/>
              <a:t>40</a:t>
            </a:fld>
            <a:endParaRPr lang="en-US"/>
          </a:p>
        </p:txBody>
      </p:sp>
      <p:graphicFrame>
        <p:nvGraphicFramePr>
          <p:cNvPr id="7" name="Table 6">
            <a:extLst>
              <a:ext uri="{FF2B5EF4-FFF2-40B4-BE49-F238E27FC236}">
                <a16:creationId xmlns:a16="http://schemas.microsoft.com/office/drawing/2014/main" id="{54BE8ED5-FFDB-9D40-9CE4-41CC600807E9}"/>
              </a:ext>
            </a:extLst>
          </p:cNvPr>
          <p:cNvGraphicFramePr>
            <a:graphicFrameLocks noGrp="1"/>
          </p:cNvGraphicFramePr>
          <p:nvPr>
            <p:extLst>
              <p:ext uri="{D42A27DB-BD31-4B8C-83A1-F6EECF244321}">
                <p14:modId xmlns:p14="http://schemas.microsoft.com/office/powerpoint/2010/main" val="3902411590"/>
              </p:ext>
            </p:extLst>
          </p:nvPr>
        </p:nvGraphicFramePr>
        <p:xfrm>
          <a:off x="457200" y="1219200"/>
          <a:ext cx="8229600" cy="4876798"/>
        </p:xfrm>
        <a:graphic>
          <a:graphicData uri="http://schemas.openxmlformats.org/drawingml/2006/table">
            <a:tbl>
              <a:tblPr firstRow="1" bandRow="1">
                <a:tableStyleId>{8A107856-5554-42FB-B03E-39F5DBC370BA}</a:tableStyleId>
              </a:tblPr>
              <a:tblGrid>
                <a:gridCol w="2743200">
                  <a:extLst>
                    <a:ext uri="{9D8B030D-6E8A-4147-A177-3AD203B41FA5}">
                      <a16:colId xmlns:a16="http://schemas.microsoft.com/office/drawing/2014/main" val="741717191"/>
                    </a:ext>
                  </a:extLst>
                </a:gridCol>
                <a:gridCol w="2743200">
                  <a:extLst>
                    <a:ext uri="{9D8B030D-6E8A-4147-A177-3AD203B41FA5}">
                      <a16:colId xmlns:a16="http://schemas.microsoft.com/office/drawing/2014/main" val="2319027270"/>
                    </a:ext>
                  </a:extLst>
                </a:gridCol>
                <a:gridCol w="2743200">
                  <a:extLst>
                    <a:ext uri="{9D8B030D-6E8A-4147-A177-3AD203B41FA5}">
                      <a16:colId xmlns:a16="http://schemas.microsoft.com/office/drawing/2014/main" val="1400665816"/>
                    </a:ext>
                  </a:extLst>
                </a:gridCol>
              </a:tblGrid>
              <a:tr h="387432">
                <a:tc>
                  <a:txBody>
                    <a:bodyPr/>
                    <a:lstStyle/>
                    <a:p>
                      <a:pPr algn="ctr"/>
                      <a:r>
                        <a:rPr lang="en-US" sz="1400" b="0" dirty="0"/>
                        <a:t>Parameter</a:t>
                      </a:r>
                    </a:p>
                  </a:txBody>
                  <a:tcPr marL="68580" marR="68580" marT="34290" marB="34290"/>
                </a:tc>
                <a:tc>
                  <a:txBody>
                    <a:bodyPr/>
                    <a:lstStyle/>
                    <a:p>
                      <a:pPr algn="ctr"/>
                      <a:r>
                        <a:rPr lang="en-US" sz="1400" b="0" dirty="0"/>
                        <a:t>Target</a:t>
                      </a:r>
                    </a:p>
                  </a:txBody>
                  <a:tcPr marL="68580" marR="68580" marT="34290" marB="34290"/>
                </a:tc>
                <a:tc>
                  <a:txBody>
                    <a:bodyPr/>
                    <a:lstStyle/>
                    <a:p>
                      <a:pPr algn="ctr"/>
                      <a:r>
                        <a:rPr lang="en-US" sz="1400" b="0" dirty="0"/>
                        <a:t>Frequency </a:t>
                      </a:r>
                    </a:p>
                  </a:txBody>
                  <a:tcPr marL="68580" marR="68580" marT="34290" marB="34290"/>
                </a:tc>
                <a:extLst>
                  <a:ext uri="{0D108BD9-81ED-4DB2-BD59-A6C34878D82A}">
                    <a16:rowId xmlns:a16="http://schemas.microsoft.com/office/drawing/2014/main" val="2914249580"/>
                  </a:ext>
                </a:extLst>
              </a:tr>
              <a:tr h="387432">
                <a:tc gridSpan="3">
                  <a:txBody>
                    <a:bodyPr/>
                    <a:lstStyle/>
                    <a:p>
                      <a:pPr algn="ctr"/>
                      <a:r>
                        <a:rPr lang="en-US" sz="1400" dirty="0"/>
                        <a:t>Efficacy </a:t>
                      </a:r>
                    </a:p>
                  </a:txBody>
                  <a:tcPr marL="68580" marR="68580" marT="34290" marB="34290"/>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28850507"/>
                  </a:ext>
                </a:extLst>
              </a:tr>
              <a:tr h="772816">
                <a:tc>
                  <a:txBody>
                    <a:bodyPr/>
                    <a:lstStyle/>
                    <a:p>
                      <a:r>
                        <a:rPr lang="en-US" sz="1400" dirty="0"/>
                        <a:t>Positive symptoms (auditory hallucinations, somatic delusions) </a:t>
                      </a:r>
                    </a:p>
                  </a:txBody>
                  <a:tcPr marL="68580" marR="68580" marT="34290" marB="34290"/>
                </a:tc>
                <a:tc>
                  <a:txBody>
                    <a:bodyPr/>
                    <a:lstStyle/>
                    <a:p>
                      <a:r>
                        <a:rPr lang="en-US" sz="1400" dirty="0"/>
                        <a:t>Resolved/decrease</a:t>
                      </a:r>
                    </a:p>
                  </a:txBody>
                  <a:tcPr marL="68580" marR="68580" marT="34290" marB="34290"/>
                </a:tc>
                <a:tc>
                  <a:txBody>
                    <a:bodyPr/>
                    <a:lstStyle/>
                    <a:p>
                      <a:r>
                        <a:rPr lang="en-US" sz="1400" dirty="0"/>
                        <a:t>&gt; 8 weeks </a:t>
                      </a:r>
                    </a:p>
                  </a:txBody>
                  <a:tcPr marL="68580" marR="68580" marT="34290" marB="34290"/>
                </a:tc>
                <a:extLst>
                  <a:ext uri="{0D108BD9-81ED-4DB2-BD59-A6C34878D82A}">
                    <a16:rowId xmlns:a16="http://schemas.microsoft.com/office/drawing/2014/main" val="3271153160"/>
                  </a:ext>
                </a:extLst>
              </a:tr>
              <a:tr h="387432">
                <a:tc gridSpan="3">
                  <a:txBody>
                    <a:bodyPr/>
                    <a:lstStyle/>
                    <a:p>
                      <a:pPr algn="ctr"/>
                      <a:r>
                        <a:rPr lang="en-US" sz="1400" dirty="0"/>
                        <a:t>Safety </a:t>
                      </a:r>
                    </a:p>
                  </a:txBody>
                  <a:tcPr marL="68580" marR="68580" marT="34290" marB="34290"/>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52535211"/>
                  </a:ext>
                </a:extLst>
              </a:tr>
              <a:tr h="1470843">
                <a:tc>
                  <a:txBody>
                    <a:bodyPr/>
                    <a:lstStyle/>
                    <a:p>
                      <a:r>
                        <a:rPr lang="en-US" sz="1400" dirty="0"/>
                        <a:t>ADR of Aripiprazole</a:t>
                      </a:r>
                    </a:p>
                  </a:txBody>
                  <a:tcPr marL="68580" marR="68580" marT="34290" marB="34290"/>
                </a:tc>
                <a:tc>
                  <a:txBody>
                    <a:bodyPr/>
                    <a:lstStyle/>
                    <a:p>
                      <a:r>
                        <a:rPr lang="en-US" sz="1400" dirty="0"/>
                        <a:t>CNS: Headache, sedation </a:t>
                      </a:r>
                    </a:p>
                    <a:p>
                      <a:r>
                        <a:rPr lang="en-US" sz="1400" dirty="0"/>
                        <a:t>CVS: Tachycardia </a:t>
                      </a:r>
                    </a:p>
                    <a:p>
                      <a:r>
                        <a:rPr lang="en-US" sz="1400" dirty="0"/>
                        <a:t>GI: Constipation, xerostomia, diarrhea</a:t>
                      </a:r>
                    </a:p>
                    <a:p>
                      <a:r>
                        <a:rPr lang="en-US" sz="1400" dirty="0"/>
                        <a:t>Endo/metabolic: weight gain, ↑ TC, ↑ TG, ↑ LDL  </a:t>
                      </a:r>
                    </a:p>
                  </a:txBody>
                  <a:tcPr marL="68580" marR="68580" marT="34290" marB="34290"/>
                </a:tc>
                <a:tc>
                  <a:txBody>
                    <a:bodyPr/>
                    <a:lstStyle/>
                    <a:p>
                      <a:r>
                        <a:rPr lang="en-US" sz="1400" dirty="0"/>
                        <a:t>Anytime </a:t>
                      </a:r>
                    </a:p>
                  </a:txBody>
                  <a:tcPr marL="68580" marR="68580" marT="34290" marB="34290"/>
                </a:tc>
                <a:extLst>
                  <a:ext uri="{0D108BD9-81ED-4DB2-BD59-A6C34878D82A}">
                    <a16:rowId xmlns:a16="http://schemas.microsoft.com/office/drawing/2014/main" val="637944166"/>
                  </a:ext>
                </a:extLst>
              </a:tr>
              <a:tr h="1470843">
                <a:tc>
                  <a:txBody>
                    <a:bodyPr/>
                    <a:lstStyle/>
                    <a:p>
                      <a:r>
                        <a:rPr lang="en-US" sz="1400" dirty="0"/>
                        <a:t>ADR of Clozapine </a:t>
                      </a:r>
                    </a:p>
                  </a:txBody>
                  <a:tcPr marL="68580" marR="68580" marT="34290" marB="34290"/>
                </a:tc>
                <a:tc>
                  <a:txBody>
                    <a:bodyPr/>
                    <a:lstStyle/>
                    <a:p>
                      <a:r>
                        <a:rPr lang="en-US" sz="1400" dirty="0"/>
                        <a:t>CNS: </a:t>
                      </a:r>
                    </a:p>
                    <a:p>
                      <a:r>
                        <a:rPr lang="en-US" sz="1400" dirty="0"/>
                        <a:t>CVS:</a:t>
                      </a:r>
                    </a:p>
                    <a:p>
                      <a:r>
                        <a:rPr lang="en-US" sz="1400" dirty="0"/>
                        <a:t>GI:</a:t>
                      </a:r>
                    </a:p>
                    <a:p>
                      <a:r>
                        <a:rPr lang="en-US" sz="1400" dirty="0"/>
                        <a:t>Endo: metabolic syndrome </a:t>
                      </a:r>
                    </a:p>
                    <a:p>
                      <a:r>
                        <a:rPr lang="en-US" sz="1400" dirty="0"/>
                        <a:t>Heme: agranulocytosis, neutropenia </a:t>
                      </a:r>
                    </a:p>
                  </a:txBody>
                  <a:tcPr marL="68580" marR="68580" marT="34290" marB="34290"/>
                </a:tc>
                <a:tc>
                  <a:txBody>
                    <a:bodyPr/>
                    <a:lstStyle/>
                    <a:p>
                      <a:r>
                        <a:rPr lang="en-US" sz="1400" dirty="0"/>
                        <a:t>Anytime </a:t>
                      </a:r>
                    </a:p>
                  </a:txBody>
                  <a:tcPr marL="68580" marR="68580" marT="34290" marB="34290"/>
                </a:tc>
                <a:extLst>
                  <a:ext uri="{0D108BD9-81ED-4DB2-BD59-A6C34878D82A}">
                    <a16:rowId xmlns:a16="http://schemas.microsoft.com/office/drawing/2014/main" val="1456411557"/>
                  </a:ext>
                </a:extLst>
              </a:tr>
            </a:tbl>
          </a:graphicData>
        </a:graphic>
      </p:graphicFrame>
    </p:spTree>
    <p:extLst>
      <p:ext uri="{BB962C8B-B14F-4D97-AF65-F5344CB8AC3E}">
        <p14:creationId xmlns:p14="http://schemas.microsoft.com/office/powerpoint/2010/main" val="22991311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FB276-38CE-8B49-8F37-DE2012D92DED}"/>
              </a:ext>
            </a:extLst>
          </p:cNvPr>
          <p:cNvSpPr>
            <a:spLocks noGrp="1"/>
          </p:cNvSpPr>
          <p:nvPr>
            <p:ph type="title"/>
          </p:nvPr>
        </p:nvSpPr>
        <p:spPr>
          <a:xfrm>
            <a:off x="457200" y="2514600"/>
            <a:ext cx="8229600" cy="1143000"/>
          </a:xfrm>
        </p:spPr>
        <p:txBody>
          <a:bodyPr/>
          <a:lstStyle/>
          <a:p>
            <a:r>
              <a:rPr lang="en-US" dirty="0"/>
              <a:t>Questions? </a:t>
            </a:r>
          </a:p>
        </p:txBody>
      </p:sp>
      <p:sp>
        <p:nvSpPr>
          <p:cNvPr id="4" name="Slide Number Placeholder 3">
            <a:extLst>
              <a:ext uri="{FF2B5EF4-FFF2-40B4-BE49-F238E27FC236}">
                <a16:creationId xmlns:a16="http://schemas.microsoft.com/office/drawing/2014/main" id="{87404A64-9D00-0A46-9071-11C01B6E3F2C}"/>
              </a:ext>
            </a:extLst>
          </p:cNvPr>
          <p:cNvSpPr>
            <a:spLocks noGrp="1"/>
          </p:cNvSpPr>
          <p:nvPr>
            <p:ph type="sldNum" sz="quarter" idx="12"/>
          </p:nvPr>
        </p:nvSpPr>
        <p:spPr/>
        <p:txBody>
          <a:bodyPr/>
          <a:lstStyle/>
          <a:p>
            <a:fld id="{9895D978-9AF9-5544-9AE0-2DFC570A6B37}" type="slidenum">
              <a:rPr lang="en-US" smtClean="0"/>
              <a:pPr/>
              <a:t>41</a:t>
            </a:fld>
            <a:endParaRPr lang="en-US"/>
          </a:p>
        </p:txBody>
      </p:sp>
    </p:spTree>
    <p:extLst>
      <p:ext uri="{BB962C8B-B14F-4D97-AF65-F5344CB8AC3E}">
        <p14:creationId xmlns:p14="http://schemas.microsoft.com/office/powerpoint/2010/main" val="23816113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BEC85-AA8C-6C4E-8F90-82FDB88F67E2}"/>
              </a:ext>
            </a:extLst>
          </p:cNvPr>
          <p:cNvSpPr>
            <a:spLocks noGrp="1"/>
          </p:cNvSpPr>
          <p:nvPr>
            <p:ph type="title"/>
          </p:nvPr>
        </p:nvSpPr>
        <p:spPr>
          <a:xfrm>
            <a:off x="457200" y="2514600"/>
            <a:ext cx="8229600" cy="1143000"/>
          </a:xfrm>
        </p:spPr>
        <p:txBody>
          <a:bodyPr/>
          <a:lstStyle/>
          <a:p>
            <a:r>
              <a:rPr lang="en-US" dirty="0"/>
              <a:t>Supplemental</a:t>
            </a:r>
          </a:p>
        </p:txBody>
      </p:sp>
      <p:sp>
        <p:nvSpPr>
          <p:cNvPr id="4" name="Slide Number Placeholder 3">
            <a:extLst>
              <a:ext uri="{FF2B5EF4-FFF2-40B4-BE49-F238E27FC236}">
                <a16:creationId xmlns:a16="http://schemas.microsoft.com/office/drawing/2014/main" id="{37E0C91F-D678-714D-A40C-A461F16BCA08}"/>
              </a:ext>
            </a:extLst>
          </p:cNvPr>
          <p:cNvSpPr>
            <a:spLocks noGrp="1"/>
          </p:cNvSpPr>
          <p:nvPr>
            <p:ph type="sldNum" sz="quarter" idx="12"/>
          </p:nvPr>
        </p:nvSpPr>
        <p:spPr/>
        <p:txBody>
          <a:bodyPr/>
          <a:lstStyle/>
          <a:p>
            <a:fld id="{9895D978-9AF9-5544-9AE0-2DFC570A6B37}" type="slidenum">
              <a:rPr lang="en-US" smtClean="0"/>
              <a:pPr/>
              <a:t>42</a:t>
            </a:fld>
            <a:endParaRPr lang="en-US"/>
          </a:p>
        </p:txBody>
      </p:sp>
    </p:spTree>
    <p:extLst>
      <p:ext uri="{BB962C8B-B14F-4D97-AF65-F5344CB8AC3E}">
        <p14:creationId xmlns:p14="http://schemas.microsoft.com/office/powerpoint/2010/main" val="37839016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5624EF3-DF63-D141-A2B4-42E78FE78188}"/>
              </a:ext>
            </a:extLst>
          </p:cNvPr>
          <p:cNvSpPr>
            <a:spLocks noGrp="1"/>
          </p:cNvSpPr>
          <p:nvPr>
            <p:ph type="sldNum" sz="quarter" idx="12"/>
          </p:nvPr>
        </p:nvSpPr>
        <p:spPr/>
        <p:txBody>
          <a:bodyPr/>
          <a:lstStyle/>
          <a:p>
            <a:fld id="{9895D978-9AF9-5544-9AE0-2DFC570A6B37}" type="slidenum">
              <a:rPr lang="en-US" smtClean="0"/>
              <a:pPr/>
              <a:t>43</a:t>
            </a:fld>
            <a:endParaRPr lang="en-US"/>
          </a:p>
        </p:txBody>
      </p:sp>
      <p:pic>
        <p:nvPicPr>
          <p:cNvPr id="6" name="Picture 5">
            <a:extLst>
              <a:ext uri="{FF2B5EF4-FFF2-40B4-BE49-F238E27FC236}">
                <a16:creationId xmlns:a16="http://schemas.microsoft.com/office/drawing/2014/main" id="{5DDC1359-B998-5540-B192-B1BDBF0589FD}"/>
              </a:ext>
            </a:extLst>
          </p:cNvPr>
          <p:cNvPicPr>
            <a:picLocks noChangeAspect="1"/>
          </p:cNvPicPr>
          <p:nvPr/>
        </p:nvPicPr>
        <p:blipFill>
          <a:blip r:embed="rId2"/>
          <a:stretch>
            <a:fillRect/>
          </a:stretch>
        </p:blipFill>
        <p:spPr>
          <a:xfrm>
            <a:off x="1676400" y="0"/>
            <a:ext cx="5905416" cy="6727877"/>
          </a:xfrm>
          <a:prstGeom prst="rect">
            <a:avLst/>
          </a:prstGeom>
          <a:ln>
            <a:solidFill>
              <a:srgbClr val="C00000"/>
            </a:solidFill>
          </a:ln>
        </p:spPr>
      </p:pic>
    </p:spTree>
    <p:extLst>
      <p:ext uri="{BB962C8B-B14F-4D97-AF65-F5344CB8AC3E}">
        <p14:creationId xmlns:p14="http://schemas.microsoft.com/office/powerpoint/2010/main" val="42058534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AC29235-F829-8D4C-BAC4-7829F592462D}"/>
              </a:ext>
            </a:extLst>
          </p:cNvPr>
          <p:cNvSpPr>
            <a:spLocks noGrp="1"/>
          </p:cNvSpPr>
          <p:nvPr>
            <p:ph type="sldNum" sz="quarter" idx="12"/>
          </p:nvPr>
        </p:nvSpPr>
        <p:spPr/>
        <p:txBody>
          <a:bodyPr/>
          <a:lstStyle/>
          <a:p>
            <a:fld id="{9895D978-9AF9-5544-9AE0-2DFC570A6B37}" type="slidenum">
              <a:rPr lang="en-US" smtClean="0"/>
              <a:pPr/>
              <a:t>44</a:t>
            </a:fld>
            <a:endParaRPr lang="en-US"/>
          </a:p>
        </p:txBody>
      </p:sp>
      <p:pic>
        <p:nvPicPr>
          <p:cNvPr id="6" name="Picture 5">
            <a:extLst>
              <a:ext uri="{FF2B5EF4-FFF2-40B4-BE49-F238E27FC236}">
                <a16:creationId xmlns:a16="http://schemas.microsoft.com/office/drawing/2014/main" id="{4FD5C913-6226-304F-9A0E-A285F18E5CF0}"/>
              </a:ext>
            </a:extLst>
          </p:cNvPr>
          <p:cNvPicPr>
            <a:picLocks noChangeAspect="1"/>
          </p:cNvPicPr>
          <p:nvPr/>
        </p:nvPicPr>
        <p:blipFill>
          <a:blip r:embed="rId2"/>
          <a:stretch>
            <a:fillRect/>
          </a:stretch>
        </p:blipFill>
        <p:spPr>
          <a:xfrm>
            <a:off x="2138516" y="0"/>
            <a:ext cx="4719484" cy="6650182"/>
          </a:xfrm>
          <a:prstGeom prst="rect">
            <a:avLst/>
          </a:prstGeom>
        </p:spPr>
      </p:pic>
    </p:spTree>
    <p:extLst>
      <p:ext uri="{BB962C8B-B14F-4D97-AF65-F5344CB8AC3E}">
        <p14:creationId xmlns:p14="http://schemas.microsoft.com/office/powerpoint/2010/main" val="1601028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D4EE63F-3A8A-594E-9DB5-90E60700632F}"/>
              </a:ext>
            </a:extLst>
          </p:cNvPr>
          <p:cNvSpPr>
            <a:spLocks noGrp="1"/>
          </p:cNvSpPr>
          <p:nvPr>
            <p:ph type="sldNum" sz="quarter" idx="12"/>
          </p:nvPr>
        </p:nvSpPr>
        <p:spPr/>
        <p:txBody>
          <a:bodyPr/>
          <a:lstStyle/>
          <a:p>
            <a:fld id="{9895D978-9AF9-5544-9AE0-2DFC570A6B37}" type="slidenum">
              <a:rPr lang="en-US" smtClean="0"/>
              <a:pPr/>
              <a:t>5</a:t>
            </a:fld>
            <a:endParaRPr lang="en-US"/>
          </a:p>
        </p:txBody>
      </p:sp>
      <p:sp>
        <p:nvSpPr>
          <p:cNvPr id="5" name="Title 1">
            <a:extLst>
              <a:ext uri="{FF2B5EF4-FFF2-40B4-BE49-F238E27FC236}">
                <a16:creationId xmlns:a16="http://schemas.microsoft.com/office/drawing/2014/main" id="{59AF57C4-39B6-7543-BDF8-2245D02506F8}"/>
              </a:ext>
            </a:extLst>
          </p:cNvPr>
          <p:cNvSpPr>
            <a:spLocks noGrp="1"/>
          </p:cNvSpPr>
          <p:nvPr>
            <p:ph type="title"/>
          </p:nvPr>
        </p:nvSpPr>
        <p:spPr>
          <a:xfrm>
            <a:off x="457200" y="274638"/>
            <a:ext cx="8229600" cy="1143000"/>
          </a:xfrm>
        </p:spPr>
        <p:txBody>
          <a:bodyPr/>
          <a:lstStyle/>
          <a:p>
            <a:r>
              <a:rPr lang="en-US" dirty="0"/>
              <a:t>The Patient </a:t>
            </a:r>
          </a:p>
        </p:txBody>
      </p:sp>
      <p:graphicFrame>
        <p:nvGraphicFramePr>
          <p:cNvPr id="6" name="Table 5">
            <a:extLst>
              <a:ext uri="{FF2B5EF4-FFF2-40B4-BE49-F238E27FC236}">
                <a16:creationId xmlns:a16="http://schemas.microsoft.com/office/drawing/2014/main" id="{6D4DE59C-85DA-A74E-BD97-927FDAE1B93C}"/>
              </a:ext>
            </a:extLst>
          </p:cNvPr>
          <p:cNvGraphicFramePr>
            <a:graphicFrameLocks noGrp="1"/>
          </p:cNvGraphicFramePr>
          <p:nvPr>
            <p:extLst>
              <p:ext uri="{D42A27DB-BD31-4B8C-83A1-F6EECF244321}">
                <p14:modId xmlns:p14="http://schemas.microsoft.com/office/powerpoint/2010/main" val="1224687324"/>
              </p:ext>
            </p:extLst>
          </p:nvPr>
        </p:nvGraphicFramePr>
        <p:xfrm>
          <a:off x="1524000" y="2286000"/>
          <a:ext cx="6781800" cy="2286000"/>
        </p:xfrm>
        <a:graphic>
          <a:graphicData uri="http://schemas.openxmlformats.org/drawingml/2006/table">
            <a:tbl>
              <a:tblPr firstRow="1" bandRow="1">
                <a:tableStyleId>{8A107856-5554-42FB-B03E-39F5DBC370BA}</a:tableStyleId>
              </a:tblPr>
              <a:tblGrid>
                <a:gridCol w="3390900">
                  <a:extLst>
                    <a:ext uri="{9D8B030D-6E8A-4147-A177-3AD203B41FA5}">
                      <a16:colId xmlns:a16="http://schemas.microsoft.com/office/drawing/2014/main" val="1529655875"/>
                    </a:ext>
                  </a:extLst>
                </a:gridCol>
                <a:gridCol w="3390900">
                  <a:extLst>
                    <a:ext uri="{9D8B030D-6E8A-4147-A177-3AD203B41FA5}">
                      <a16:colId xmlns:a16="http://schemas.microsoft.com/office/drawing/2014/main" val="2844902831"/>
                    </a:ext>
                  </a:extLst>
                </a:gridCol>
              </a:tblGrid>
              <a:tr h="1905000">
                <a:tc>
                  <a:txBody>
                    <a:bodyPr/>
                    <a:lstStyle/>
                    <a:p>
                      <a:r>
                        <a:rPr lang="en-US" b="0" dirty="0"/>
                        <a:t>Schizophrenia treatment Hx</a:t>
                      </a:r>
                    </a:p>
                  </a:txBody>
                  <a:tcPr/>
                </a:tc>
                <a:tc>
                  <a:txBody>
                    <a:bodyPr/>
                    <a:lstStyle/>
                    <a:p>
                      <a:pPr marL="342900" indent="-342900">
                        <a:buAutoNum type="arabicPeriod"/>
                      </a:pPr>
                      <a:r>
                        <a:rPr lang="en-US" b="0" dirty="0"/>
                        <a:t>Olanzapine (1999) </a:t>
                      </a:r>
                    </a:p>
                    <a:p>
                      <a:pPr marL="342900" indent="-342900">
                        <a:buAutoNum type="arabicPeriod"/>
                      </a:pPr>
                      <a:r>
                        <a:rPr lang="en-US" b="0" dirty="0"/>
                        <a:t>Asenapine </a:t>
                      </a:r>
                    </a:p>
                    <a:p>
                      <a:pPr marL="342900" indent="-342900">
                        <a:buAutoNum type="arabicPeriod"/>
                      </a:pPr>
                      <a:r>
                        <a:rPr lang="en-US" b="0" dirty="0"/>
                        <a:t>Quetiapine </a:t>
                      </a:r>
                    </a:p>
                    <a:p>
                      <a:pPr marL="342900" indent="-342900">
                        <a:buAutoNum type="arabicPeriod"/>
                      </a:pPr>
                      <a:r>
                        <a:rPr lang="en-US" b="0" dirty="0"/>
                        <a:t>? Aripiprazole</a:t>
                      </a:r>
                    </a:p>
                    <a:p>
                      <a:pPr marL="342900" indent="-342900">
                        <a:buAutoNum type="arabicPeriod"/>
                      </a:pPr>
                      <a:r>
                        <a:rPr lang="en-US" b="0" dirty="0"/>
                        <a:t>Risperidone </a:t>
                      </a:r>
                    </a:p>
                    <a:p>
                      <a:pPr marL="342900" indent="-342900">
                        <a:buAutoNum type="arabicPeriod"/>
                      </a:pPr>
                      <a:r>
                        <a:rPr lang="en-US" b="0" dirty="0"/>
                        <a:t>Clozapine (since December 2018) </a:t>
                      </a:r>
                    </a:p>
                    <a:p>
                      <a:pPr marL="342900" indent="-342900">
                        <a:buAutoNum type="arabicPeriod"/>
                      </a:pPr>
                      <a:endParaRPr lang="en-US" b="0" dirty="0"/>
                    </a:p>
                  </a:txBody>
                  <a:tcPr/>
                </a:tc>
                <a:extLst>
                  <a:ext uri="{0D108BD9-81ED-4DB2-BD59-A6C34878D82A}">
                    <a16:rowId xmlns:a16="http://schemas.microsoft.com/office/drawing/2014/main" val="1765743893"/>
                  </a:ext>
                </a:extLst>
              </a:tr>
            </a:tbl>
          </a:graphicData>
        </a:graphic>
      </p:graphicFrame>
    </p:spTree>
    <p:extLst>
      <p:ext uri="{BB962C8B-B14F-4D97-AF65-F5344CB8AC3E}">
        <p14:creationId xmlns:p14="http://schemas.microsoft.com/office/powerpoint/2010/main" val="1044838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C06D823-140B-FF49-8B20-C015854AC4F8}"/>
              </a:ext>
            </a:extLst>
          </p:cNvPr>
          <p:cNvSpPr>
            <a:spLocks noGrp="1"/>
          </p:cNvSpPr>
          <p:nvPr>
            <p:ph type="sldNum" sz="quarter" idx="12"/>
          </p:nvPr>
        </p:nvSpPr>
        <p:spPr/>
        <p:txBody>
          <a:bodyPr/>
          <a:lstStyle/>
          <a:p>
            <a:fld id="{9895D978-9AF9-5544-9AE0-2DFC570A6B37}" type="slidenum">
              <a:rPr lang="en-US" smtClean="0"/>
              <a:pPr/>
              <a:t>6</a:t>
            </a:fld>
            <a:endParaRPr lang="en-US"/>
          </a:p>
        </p:txBody>
      </p:sp>
      <p:graphicFrame>
        <p:nvGraphicFramePr>
          <p:cNvPr id="6" name="Table 5">
            <a:extLst>
              <a:ext uri="{FF2B5EF4-FFF2-40B4-BE49-F238E27FC236}">
                <a16:creationId xmlns:a16="http://schemas.microsoft.com/office/drawing/2014/main" id="{FF8EBF12-0172-9046-A1F7-05E27BC403FB}"/>
              </a:ext>
            </a:extLst>
          </p:cNvPr>
          <p:cNvGraphicFramePr>
            <a:graphicFrameLocks noGrp="1"/>
          </p:cNvGraphicFramePr>
          <p:nvPr>
            <p:extLst>
              <p:ext uri="{D42A27DB-BD31-4B8C-83A1-F6EECF244321}">
                <p14:modId xmlns:p14="http://schemas.microsoft.com/office/powerpoint/2010/main" val="1207582019"/>
              </p:ext>
            </p:extLst>
          </p:nvPr>
        </p:nvGraphicFramePr>
        <p:xfrm>
          <a:off x="1310944" y="1295400"/>
          <a:ext cx="6522112" cy="4983480"/>
        </p:xfrm>
        <a:graphic>
          <a:graphicData uri="http://schemas.openxmlformats.org/drawingml/2006/table">
            <a:tbl>
              <a:tblPr firstRow="1" bandRow="1">
                <a:tableStyleId>{8A107856-5554-42FB-B03E-39F5DBC370BA}</a:tableStyleId>
              </a:tblPr>
              <a:tblGrid>
                <a:gridCol w="1136961">
                  <a:extLst>
                    <a:ext uri="{9D8B030D-6E8A-4147-A177-3AD203B41FA5}">
                      <a16:colId xmlns:a16="http://schemas.microsoft.com/office/drawing/2014/main" val="3251369339"/>
                    </a:ext>
                  </a:extLst>
                </a:gridCol>
                <a:gridCol w="5385151">
                  <a:extLst>
                    <a:ext uri="{9D8B030D-6E8A-4147-A177-3AD203B41FA5}">
                      <a16:colId xmlns:a16="http://schemas.microsoft.com/office/drawing/2014/main" val="686505199"/>
                    </a:ext>
                  </a:extLst>
                </a:gridCol>
              </a:tblGrid>
              <a:tr h="300261">
                <a:tc>
                  <a:txBody>
                    <a:bodyPr/>
                    <a:lstStyle/>
                    <a:p>
                      <a:r>
                        <a:rPr lang="en-US" sz="1200" b="0" dirty="0"/>
                        <a:t>Date</a:t>
                      </a:r>
                    </a:p>
                  </a:txBody>
                  <a:tcPr marL="68580" marR="68580" marT="34290" marB="34290"/>
                </a:tc>
                <a:tc>
                  <a:txBody>
                    <a:bodyPr/>
                    <a:lstStyle/>
                    <a:p>
                      <a:pPr algn="ctr"/>
                      <a:r>
                        <a:rPr lang="en-US" sz="1200" b="0" dirty="0"/>
                        <a:t>Events</a:t>
                      </a:r>
                    </a:p>
                  </a:txBody>
                  <a:tcPr marL="68580" marR="68580" marT="34290" marB="34290"/>
                </a:tc>
                <a:extLst>
                  <a:ext uri="{0D108BD9-81ED-4DB2-BD59-A6C34878D82A}">
                    <a16:rowId xmlns:a16="http://schemas.microsoft.com/office/drawing/2014/main" val="589727672"/>
                  </a:ext>
                </a:extLst>
              </a:tr>
              <a:tr h="647323">
                <a:tc>
                  <a:txBody>
                    <a:bodyPr/>
                    <a:lstStyle/>
                    <a:p>
                      <a:r>
                        <a:rPr lang="en-US" sz="1200" dirty="0"/>
                        <a:t>Sept 20</a:t>
                      </a:r>
                      <a:r>
                        <a:rPr lang="en-US" sz="1200" baseline="30000" dirty="0"/>
                        <a:t>th</a:t>
                      </a:r>
                      <a:r>
                        <a:rPr lang="en-US" sz="1200" dirty="0"/>
                        <a:t> </a:t>
                      </a:r>
                    </a:p>
                  </a:txBody>
                  <a:tcPr marL="68580" marR="68580" marT="34290" marB="34290"/>
                </a:tc>
                <a:tc>
                  <a:txBody>
                    <a:bodyPr/>
                    <a:lstStyle/>
                    <a:p>
                      <a:pPr marL="285750" indent="-285750">
                        <a:buFont typeface="Arial" panose="020B0604020202020204" pitchFamily="34" charset="0"/>
                        <a:buChar char="•"/>
                      </a:pPr>
                      <a:r>
                        <a:rPr lang="en-US" sz="1200" dirty="0"/>
                        <a:t>Presented to ER</a:t>
                      </a:r>
                    </a:p>
                    <a:p>
                      <a:pPr marL="285750" indent="-285750">
                        <a:buFont typeface="Arial" panose="020B0604020202020204" pitchFamily="34" charset="0"/>
                        <a:buChar char="•"/>
                      </a:pPr>
                      <a:r>
                        <a:rPr lang="en-US" sz="1200" dirty="0"/>
                        <a:t>Received loxapine 10 mg po and olanzapine 5 mg po for agitation </a:t>
                      </a:r>
                    </a:p>
                    <a:p>
                      <a:pPr marL="285750" indent="-285750">
                        <a:buFont typeface="Arial" panose="020B0604020202020204" pitchFamily="34" charset="0"/>
                        <a:buChar char="•"/>
                      </a:pPr>
                      <a:r>
                        <a:rPr lang="en-US" sz="1200" dirty="0"/>
                        <a:t>Reported 2800 voices in each ear saying commit suicide </a:t>
                      </a:r>
                    </a:p>
                    <a:p>
                      <a:pPr marL="285750" indent="-285750">
                        <a:buFont typeface="Arial" panose="020B0604020202020204" pitchFamily="34" charset="0"/>
                        <a:buChar char="•"/>
                      </a:pPr>
                      <a:r>
                        <a:rPr lang="en-US" sz="1200" dirty="0"/>
                        <a:t>Chest pain </a:t>
                      </a:r>
                    </a:p>
                    <a:p>
                      <a:pPr marL="285750" indent="-285750">
                        <a:buFont typeface="Arial" panose="020B0604020202020204" pitchFamily="34" charset="0"/>
                        <a:buChar char="•"/>
                      </a:pPr>
                      <a:r>
                        <a:rPr lang="en-US" sz="1200" dirty="0"/>
                        <a:t>No homicidal or suicidal ideations at this time </a:t>
                      </a:r>
                    </a:p>
                    <a:p>
                      <a:pPr marL="285750" indent="-285750">
                        <a:buFont typeface="Arial" panose="020B0604020202020204" pitchFamily="34" charset="0"/>
                        <a:buChar char="•"/>
                      </a:pPr>
                      <a:r>
                        <a:rPr lang="en-US" sz="1200" dirty="0"/>
                        <a:t>ECG: QTC 465, NSR with Right bundle branch block (RBB)  </a:t>
                      </a:r>
                    </a:p>
                    <a:p>
                      <a:pPr marL="285750" indent="-285750">
                        <a:buFont typeface="Arial" panose="020B0604020202020204" pitchFamily="34" charset="0"/>
                        <a:buChar char="•"/>
                      </a:pPr>
                      <a:r>
                        <a:rPr lang="en-US" sz="1200" dirty="0"/>
                        <a:t>Trop: WNL </a:t>
                      </a:r>
                    </a:p>
                    <a:p>
                      <a:pPr marL="285750" indent="-285750">
                        <a:buFont typeface="Arial" panose="020B0604020202020204" pitchFamily="34" charset="0"/>
                        <a:buChar char="•"/>
                      </a:pPr>
                      <a:r>
                        <a:rPr lang="en-US" sz="1200" dirty="0"/>
                        <a:t>CRP: WNL</a:t>
                      </a:r>
                    </a:p>
                    <a:p>
                      <a:pPr marL="285750" indent="-285750">
                        <a:buFont typeface="Arial" panose="020B0604020202020204" pitchFamily="34" charset="0"/>
                        <a:buChar char="•"/>
                      </a:pPr>
                      <a:r>
                        <a:rPr lang="en-US" sz="1200" dirty="0"/>
                        <a:t>BP: 102/73</a:t>
                      </a:r>
                    </a:p>
                  </a:txBody>
                  <a:tcPr marL="68580" marR="68580" marT="34290" marB="34290"/>
                </a:tc>
                <a:extLst>
                  <a:ext uri="{0D108BD9-81ED-4DB2-BD59-A6C34878D82A}">
                    <a16:rowId xmlns:a16="http://schemas.microsoft.com/office/drawing/2014/main" val="3931038082"/>
                  </a:ext>
                </a:extLst>
              </a:tr>
              <a:tr h="1002759">
                <a:tc>
                  <a:txBody>
                    <a:bodyPr/>
                    <a:lstStyle/>
                    <a:p>
                      <a:r>
                        <a:rPr lang="en-US" sz="1200" dirty="0"/>
                        <a:t>Sept 21</a:t>
                      </a:r>
                      <a:r>
                        <a:rPr lang="en-US" sz="1200" baseline="30000" dirty="0"/>
                        <a:t>th</a:t>
                      </a:r>
                      <a:r>
                        <a:rPr lang="en-US" sz="1200" dirty="0"/>
                        <a:t> </a:t>
                      </a:r>
                    </a:p>
                  </a:txBody>
                  <a:tcPr marL="68580" marR="68580" marT="34290" marB="34290"/>
                </a:tc>
                <a:tc>
                  <a:txBody>
                    <a:bodyPr/>
                    <a:lstStyle/>
                    <a:p>
                      <a:pPr marL="285750" indent="-285750">
                        <a:buFont typeface="Arial" panose="020B0604020202020204" pitchFamily="34" charset="0"/>
                        <a:buChar char="•"/>
                      </a:pPr>
                      <a:r>
                        <a:rPr lang="en-US" sz="1200" dirty="0"/>
                        <a:t>Admitted to Segal </a:t>
                      </a:r>
                    </a:p>
                    <a:p>
                      <a:pPr marL="285750" indent="-285750">
                        <a:buFont typeface="Arial" panose="020B0604020202020204" pitchFamily="34" charset="0"/>
                        <a:buChar char="•"/>
                      </a:pPr>
                      <a:r>
                        <a:rPr lang="en-US" sz="1200" dirty="0"/>
                        <a:t>Restarted on clozapine at 12.5 mg po qhs</a:t>
                      </a:r>
                    </a:p>
                    <a:p>
                      <a:pPr marL="285750" indent="-285750">
                        <a:buFont typeface="Arial" panose="020B0604020202020204" pitchFamily="34" charset="0"/>
                        <a:buChar char="•"/>
                      </a:pPr>
                      <a:r>
                        <a:rPr lang="en-US" sz="1200" dirty="0"/>
                        <a:t>Reported 3000 voice in each ear saying commit suicide </a:t>
                      </a:r>
                    </a:p>
                    <a:p>
                      <a:pPr marL="285750" indent="-285750">
                        <a:buFont typeface="Arial" panose="020B0604020202020204" pitchFamily="34" charset="0"/>
                        <a:buChar char="•"/>
                      </a:pPr>
                      <a:r>
                        <a:rPr lang="en-US" sz="1200" dirty="0"/>
                        <a:t>Chest pain </a:t>
                      </a:r>
                    </a:p>
                    <a:p>
                      <a:pPr marL="285750" indent="-285750">
                        <a:buFont typeface="Arial" panose="020B0604020202020204" pitchFamily="34" charset="0"/>
                        <a:buChar char="•"/>
                      </a:pPr>
                      <a:r>
                        <a:rPr lang="en-US" sz="1200" dirty="0"/>
                        <a:t>Chest X-ray: unremarkable </a:t>
                      </a:r>
                    </a:p>
                  </a:txBody>
                  <a:tcPr marL="68580" marR="68580" marT="34290" marB="34290"/>
                </a:tc>
                <a:extLst>
                  <a:ext uri="{0D108BD9-81ED-4DB2-BD59-A6C34878D82A}">
                    <a16:rowId xmlns:a16="http://schemas.microsoft.com/office/drawing/2014/main" val="4000715670"/>
                  </a:ext>
                </a:extLst>
              </a:tr>
              <a:tr h="734731">
                <a:tc>
                  <a:txBody>
                    <a:bodyPr/>
                    <a:lstStyle/>
                    <a:p>
                      <a:r>
                        <a:rPr lang="en-US" sz="1200" dirty="0"/>
                        <a:t>Oct 3</a:t>
                      </a:r>
                      <a:r>
                        <a:rPr lang="en-US" sz="1200" baseline="30000" dirty="0"/>
                        <a:t>rd</a:t>
                      </a:r>
                      <a:r>
                        <a:rPr lang="en-US" sz="1200" dirty="0"/>
                        <a:t> </a:t>
                      </a:r>
                    </a:p>
                  </a:txBody>
                  <a:tcPr marL="68580" marR="68580" marT="34290" marB="34290"/>
                </a:tc>
                <a:tc>
                  <a:txBody>
                    <a:bodyPr/>
                    <a:lstStyle/>
                    <a:p>
                      <a:pPr marL="285750" indent="-285750">
                        <a:buFont typeface="Arial" panose="020B0604020202020204" pitchFamily="34" charset="0"/>
                        <a:buChar char="•"/>
                      </a:pPr>
                      <a:r>
                        <a:rPr lang="en-US" sz="1200" dirty="0"/>
                        <a:t>Clozapine 137.5 mg </a:t>
                      </a:r>
                    </a:p>
                    <a:p>
                      <a:pPr marL="285750" indent="-285750">
                        <a:buFont typeface="Arial" panose="020B0604020202020204" pitchFamily="34" charset="0"/>
                        <a:buChar char="•"/>
                      </a:pPr>
                      <a:r>
                        <a:rPr lang="en-US" sz="1200" dirty="0"/>
                        <a:t>BP: 100/54 sitting, and 97/58 standing, pt reported dizziness </a:t>
                      </a:r>
                    </a:p>
                    <a:p>
                      <a:pPr marL="285750" indent="-285750">
                        <a:buFont typeface="Arial" panose="020B0604020202020204" pitchFamily="34" charset="0"/>
                        <a:buChar char="•"/>
                      </a:pPr>
                      <a:r>
                        <a:rPr lang="en-US" sz="1200" dirty="0"/>
                        <a:t>2900 voices in each ear saying commit suicide </a:t>
                      </a:r>
                    </a:p>
                    <a:p>
                      <a:pPr marL="285750" indent="-285750">
                        <a:buFont typeface="Arial" panose="020B0604020202020204" pitchFamily="34" charset="0"/>
                        <a:buChar char="•"/>
                      </a:pPr>
                      <a:r>
                        <a:rPr lang="en-US" sz="1200" dirty="0"/>
                        <a:t>Chest pain </a:t>
                      </a:r>
                    </a:p>
                  </a:txBody>
                  <a:tcPr marL="68580" marR="68580" marT="34290" marB="34290"/>
                </a:tc>
                <a:extLst>
                  <a:ext uri="{0D108BD9-81ED-4DB2-BD59-A6C34878D82A}">
                    <a16:rowId xmlns:a16="http://schemas.microsoft.com/office/drawing/2014/main" val="1456048953"/>
                  </a:ext>
                </a:extLst>
              </a:tr>
              <a:tr h="468901">
                <a:tc>
                  <a:txBody>
                    <a:bodyPr/>
                    <a:lstStyle/>
                    <a:p>
                      <a:r>
                        <a:rPr lang="en-US" sz="1200" dirty="0"/>
                        <a:t>October 7</a:t>
                      </a:r>
                      <a:r>
                        <a:rPr lang="en-US" sz="1200" baseline="30000" dirty="0"/>
                        <a:t>th</a:t>
                      </a:r>
                      <a:r>
                        <a:rPr lang="en-US" sz="1200" dirty="0"/>
                        <a:t> </a:t>
                      </a:r>
                    </a:p>
                  </a:txBody>
                  <a:tcPr marL="68580" marR="68580" marT="34290" marB="34290"/>
                </a:tc>
                <a:tc>
                  <a:txBody>
                    <a:bodyPr/>
                    <a:lstStyle/>
                    <a:p>
                      <a:pPr marL="285750" indent="-285750">
                        <a:buFont typeface="Arial" panose="020B0604020202020204" pitchFamily="34" charset="0"/>
                        <a:buChar char="•"/>
                      </a:pPr>
                      <a:r>
                        <a:rPr lang="en-US" sz="1200" dirty="0"/>
                        <a:t>Clozapine 200 mg </a:t>
                      </a:r>
                    </a:p>
                    <a:p>
                      <a:pPr marL="285750" indent="-285750">
                        <a:buFont typeface="Arial" panose="020B0604020202020204" pitchFamily="34" charset="0"/>
                        <a:buChar char="•"/>
                      </a:pPr>
                      <a:r>
                        <a:rPr lang="en-US" sz="1200" dirty="0"/>
                        <a:t>BP: 101/68 sitting and 100/60 standing, pt reported dizziness </a:t>
                      </a:r>
                    </a:p>
                    <a:p>
                      <a:pPr marL="285750" indent="-285750">
                        <a:buFont typeface="Arial" panose="020B0604020202020204" pitchFamily="34" charset="0"/>
                        <a:buChar char="•"/>
                      </a:pPr>
                      <a:r>
                        <a:rPr lang="en-US" sz="1200" dirty="0"/>
                        <a:t>2800 voices in each ear saying commit suicide </a:t>
                      </a:r>
                    </a:p>
                    <a:p>
                      <a:pPr marL="285750" indent="-285750">
                        <a:buFont typeface="Arial" panose="020B0604020202020204" pitchFamily="34" charset="0"/>
                        <a:buChar char="•"/>
                      </a:pPr>
                      <a:r>
                        <a:rPr lang="en-US" sz="1200" dirty="0"/>
                        <a:t>Chest pain </a:t>
                      </a:r>
                    </a:p>
                    <a:p>
                      <a:pPr marL="285750" indent="-285750">
                        <a:buFont typeface="Arial" panose="020B0604020202020204" pitchFamily="34" charset="0"/>
                        <a:buChar char="•"/>
                      </a:pPr>
                      <a:r>
                        <a:rPr lang="en-US" sz="1200" dirty="0"/>
                        <a:t>Chest CT: unremarkable</a:t>
                      </a:r>
                    </a:p>
                    <a:p>
                      <a:pPr marL="285750" indent="-285750">
                        <a:buFont typeface="Arial" panose="020B0604020202020204" pitchFamily="34" charset="0"/>
                        <a:buChar char="•"/>
                      </a:pPr>
                      <a:r>
                        <a:rPr lang="en-US" sz="1200" dirty="0"/>
                        <a:t>ECG: QTC 475 (RBB) </a:t>
                      </a:r>
                    </a:p>
                  </a:txBody>
                  <a:tcPr marL="68580" marR="68580" marT="34290" marB="34290"/>
                </a:tc>
                <a:extLst>
                  <a:ext uri="{0D108BD9-81ED-4DB2-BD59-A6C34878D82A}">
                    <a16:rowId xmlns:a16="http://schemas.microsoft.com/office/drawing/2014/main" val="2953037663"/>
                  </a:ext>
                </a:extLst>
              </a:tr>
            </a:tbl>
          </a:graphicData>
        </a:graphic>
      </p:graphicFrame>
      <p:sp>
        <p:nvSpPr>
          <p:cNvPr id="9" name="Title 1">
            <a:extLst>
              <a:ext uri="{FF2B5EF4-FFF2-40B4-BE49-F238E27FC236}">
                <a16:creationId xmlns:a16="http://schemas.microsoft.com/office/drawing/2014/main" id="{15735ACD-30BB-BF4F-BCD9-7138B896F8A1}"/>
              </a:ext>
            </a:extLst>
          </p:cNvPr>
          <p:cNvSpPr txBox="1">
            <a:spLocks/>
          </p:cNvSpPr>
          <p:nvPr/>
        </p:nvSpPr>
        <p:spPr bwMode="auto">
          <a:xfrm>
            <a:off x="609600" y="228600"/>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0215C"/>
                </a:solidFill>
                <a:latin typeface="+mj-lt"/>
                <a:ea typeface="ＭＳ Ｐゴシック" charset="-128"/>
                <a:cs typeface="ＭＳ Ｐゴシック" charset="-128"/>
              </a:defRPr>
            </a:lvl1pPr>
            <a:lvl2pPr algn="ctr" rtl="0" eaLnBrk="0" fontAlgn="base" hangingPunct="0">
              <a:spcBef>
                <a:spcPct val="0"/>
              </a:spcBef>
              <a:spcAft>
                <a:spcPct val="0"/>
              </a:spcAft>
              <a:defRPr sz="4400" b="1">
                <a:solidFill>
                  <a:srgbClr val="00215C"/>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b="1">
                <a:solidFill>
                  <a:srgbClr val="00215C"/>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b="1">
                <a:solidFill>
                  <a:srgbClr val="00215C"/>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b="1">
                <a:solidFill>
                  <a:srgbClr val="00215C"/>
                </a:solidFill>
                <a:latin typeface="Arial" charset="0"/>
                <a:ea typeface="ＭＳ Ｐゴシック" charset="-128"/>
                <a:cs typeface="ＭＳ Ｐゴシック" charset="-128"/>
              </a:defRPr>
            </a:lvl5pPr>
            <a:lvl6pPr marL="457200" algn="ctr" rtl="0" fontAlgn="base">
              <a:spcBef>
                <a:spcPct val="0"/>
              </a:spcBef>
              <a:spcAft>
                <a:spcPct val="0"/>
              </a:spcAft>
              <a:defRPr sz="4400" b="1">
                <a:solidFill>
                  <a:srgbClr val="0E8BC2"/>
                </a:solidFill>
                <a:latin typeface="Arial" charset="0"/>
              </a:defRPr>
            </a:lvl6pPr>
            <a:lvl7pPr marL="914400" algn="ctr" rtl="0" fontAlgn="base">
              <a:spcBef>
                <a:spcPct val="0"/>
              </a:spcBef>
              <a:spcAft>
                <a:spcPct val="0"/>
              </a:spcAft>
              <a:defRPr sz="4400" b="1">
                <a:solidFill>
                  <a:srgbClr val="0E8BC2"/>
                </a:solidFill>
                <a:latin typeface="Arial" charset="0"/>
              </a:defRPr>
            </a:lvl7pPr>
            <a:lvl8pPr marL="1371600" algn="ctr" rtl="0" fontAlgn="base">
              <a:spcBef>
                <a:spcPct val="0"/>
              </a:spcBef>
              <a:spcAft>
                <a:spcPct val="0"/>
              </a:spcAft>
              <a:defRPr sz="4400" b="1">
                <a:solidFill>
                  <a:srgbClr val="0E8BC2"/>
                </a:solidFill>
                <a:latin typeface="Arial" charset="0"/>
              </a:defRPr>
            </a:lvl8pPr>
            <a:lvl9pPr marL="1828800" algn="ctr" rtl="0" fontAlgn="base">
              <a:spcBef>
                <a:spcPct val="0"/>
              </a:spcBef>
              <a:spcAft>
                <a:spcPct val="0"/>
              </a:spcAft>
              <a:defRPr sz="4400" b="1">
                <a:solidFill>
                  <a:srgbClr val="0E8BC2"/>
                </a:solidFill>
                <a:latin typeface="Arial" charset="0"/>
              </a:defRPr>
            </a:lvl9pPr>
          </a:lstStyle>
          <a:p>
            <a:r>
              <a:rPr lang="en-US" kern="0" dirty="0"/>
              <a:t>Course in Hospital </a:t>
            </a:r>
          </a:p>
        </p:txBody>
      </p:sp>
    </p:spTree>
    <p:extLst>
      <p:ext uri="{BB962C8B-B14F-4D97-AF65-F5344CB8AC3E}">
        <p14:creationId xmlns:p14="http://schemas.microsoft.com/office/powerpoint/2010/main" val="2041981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D20B6-67D7-0D48-B2EA-E4C62C369029}"/>
              </a:ext>
            </a:extLst>
          </p:cNvPr>
          <p:cNvSpPr>
            <a:spLocks noGrp="1"/>
          </p:cNvSpPr>
          <p:nvPr>
            <p:ph type="title"/>
          </p:nvPr>
        </p:nvSpPr>
        <p:spPr/>
        <p:txBody>
          <a:bodyPr/>
          <a:lstStyle/>
          <a:p>
            <a:r>
              <a:rPr lang="en-US" dirty="0"/>
              <a:t>Review of systems (Oct 7</a:t>
            </a:r>
            <a:r>
              <a:rPr lang="en-US" baseline="30000" dirty="0"/>
              <a:t>th</a:t>
            </a:r>
            <a:r>
              <a:rPr lang="en-US" dirty="0"/>
              <a:t>) </a:t>
            </a:r>
          </a:p>
        </p:txBody>
      </p:sp>
      <p:sp>
        <p:nvSpPr>
          <p:cNvPr id="4" name="Slide Number Placeholder 3">
            <a:extLst>
              <a:ext uri="{FF2B5EF4-FFF2-40B4-BE49-F238E27FC236}">
                <a16:creationId xmlns:a16="http://schemas.microsoft.com/office/drawing/2014/main" id="{849283A2-6141-B346-8916-8FD5C867B5BA}"/>
              </a:ext>
            </a:extLst>
          </p:cNvPr>
          <p:cNvSpPr>
            <a:spLocks noGrp="1"/>
          </p:cNvSpPr>
          <p:nvPr>
            <p:ph type="sldNum" sz="quarter" idx="12"/>
          </p:nvPr>
        </p:nvSpPr>
        <p:spPr/>
        <p:txBody>
          <a:bodyPr/>
          <a:lstStyle/>
          <a:p>
            <a:fld id="{9895D978-9AF9-5544-9AE0-2DFC570A6B37}" type="slidenum">
              <a:rPr lang="en-US" smtClean="0"/>
              <a:pPr/>
              <a:t>7</a:t>
            </a:fld>
            <a:endParaRPr lang="en-US"/>
          </a:p>
        </p:txBody>
      </p:sp>
      <p:graphicFrame>
        <p:nvGraphicFramePr>
          <p:cNvPr id="5" name="Table 4">
            <a:extLst>
              <a:ext uri="{FF2B5EF4-FFF2-40B4-BE49-F238E27FC236}">
                <a16:creationId xmlns:a16="http://schemas.microsoft.com/office/drawing/2014/main" id="{4E97A658-9F1E-B243-B6BC-2C2E9E3C0267}"/>
              </a:ext>
            </a:extLst>
          </p:cNvPr>
          <p:cNvGraphicFramePr>
            <a:graphicFrameLocks noGrp="1"/>
          </p:cNvGraphicFramePr>
          <p:nvPr>
            <p:extLst>
              <p:ext uri="{D42A27DB-BD31-4B8C-83A1-F6EECF244321}">
                <p14:modId xmlns:p14="http://schemas.microsoft.com/office/powerpoint/2010/main" val="4097948690"/>
              </p:ext>
            </p:extLst>
          </p:nvPr>
        </p:nvGraphicFramePr>
        <p:xfrm>
          <a:off x="228600" y="1219200"/>
          <a:ext cx="8763000" cy="5001060"/>
        </p:xfrm>
        <a:graphic>
          <a:graphicData uri="http://schemas.openxmlformats.org/drawingml/2006/table">
            <a:tbl>
              <a:tblPr firstRow="1" bandRow="1">
                <a:tableStyleId>{8A107856-5554-42FB-B03E-39F5DBC370BA}</a:tableStyleId>
              </a:tblPr>
              <a:tblGrid>
                <a:gridCol w="4381500">
                  <a:extLst>
                    <a:ext uri="{9D8B030D-6E8A-4147-A177-3AD203B41FA5}">
                      <a16:colId xmlns:a16="http://schemas.microsoft.com/office/drawing/2014/main" val="2894330694"/>
                    </a:ext>
                  </a:extLst>
                </a:gridCol>
                <a:gridCol w="4381500">
                  <a:extLst>
                    <a:ext uri="{9D8B030D-6E8A-4147-A177-3AD203B41FA5}">
                      <a16:colId xmlns:a16="http://schemas.microsoft.com/office/drawing/2014/main" val="3290909178"/>
                    </a:ext>
                  </a:extLst>
                </a:gridCol>
              </a:tblGrid>
              <a:tr h="608477">
                <a:tc>
                  <a:txBody>
                    <a:bodyPr/>
                    <a:lstStyle/>
                    <a:p>
                      <a:r>
                        <a:rPr lang="en-US" sz="1400" b="0" dirty="0"/>
                        <a:t>Vitals </a:t>
                      </a:r>
                    </a:p>
                  </a:txBody>
                  <a:tcPr marL="68580" marR="68580" marT="34290" marB="34290"/>
                </a:tc>
                <a:tc>
                  <a:txBody>
                    <a:bodyPr/>
                    <a:lstStyle/>
                    <a:p>
                      <a:r>
                        <a:rPr lang="en-US" sz="1400" b="0" dirty="0"/>
                        <a:t>T 36.7, HR 80,BP: 101/68 sitting and 100/60 standing, RR 18, O2 sat 98% RA </a:t>
                      </a:r>
                    </a:p>
                  </a:txBody>
                  <a:tcPr marL="68580" marR="68580" marT="34290" marB="34290"/>
                </a:tc>
                <a:extLst>
                  <a:ext uri="{0D108BD9-81ED-4DB2-BD59-A6C34878D82A}">
                    <a16:rowId xmlns:a16="http://schemas.microsoft.com/office/drawing/2014/main" val="3663357345"/>
                  </a:ext>
                </a:extLst>
              </a:tr>
              <a:tr h="346363">
                <a:tc>
                  <a:txBody>
                    <a:bodyPr/>
                    <a:lstStyle/>
                    <a:p>
                      <a:r>
                        <a:rPr lang="en-US" sz="1400" dirty="0"/>
                        <a:t>CNS</a:t>
                      </a:r>
                    </a:p>
                  </a:txBody>
                  <a:tcPr marL="68580" marR="68580" marT="34290" marB="34290"/>
                </a:tc>
                <a:tc>
                  <a:txBody>
                    <a:bodyPr/>
                    <a:lstStyle/>
                    <a:p>
                      <a:r>
                        <a:rPr lang="en-US" sz="1400" dirty="0"/>
                        <a:t>A&amp;O x 3 </a:t>
                      </a:r>
                    </a:p>
                  </a:txBody>
                  <a:tcPr marL="68580" marR="68580" marT="34290" marB="34290"/>
                </a:tc>
                <a:extLst>
                  <a:ext uri="{0D108BD9-81ED-4DB2-BD59-A6C34878D82A}">
                    <a16:rowId xmlns:a16="http://schemas.microsoft.com/office/drawing/2014/main" val="913978784"/>
                  </a:ext>
                </a:extLst>
              </a:tr>
              <a:tr h="344023">
                <a:tc>
                  <a:txBody>
                    <a:bodyPr/>
                    <a:lstStyle/>
                    <a:p>
                      <a:r>
                        <a:rPr lang="en-US" sz="1400" dirty="0"/>
                        <a:t>Mental status examination </a:t>
                      </a:r>
                    </a:p>
                  </a:txBody>
                  <a:tcPr marL="68580" marR="68580" marT="34290" marB="34290"/>
                </a:tc>
                <a:tc>
                  <a:txBody>
                    <a:bodyPr/>
                    <a:lstStyle/>
                    <a:p>
                      <a:r>
                        <a:rPr lang="en-US" sz="1400" u="sng" dirty="0"/>
                        <a:t>Appearance and behavior:</a:t>
                      </a:r>
                    </a:p>
                    <a:p>
                      <a:r>
                        <a:rPr lang="en-US" sz="1400" u="none" dirty="0"/>
                        <a:t>Ungroomed, cooperative and pleasant </a:t>
                      </a:r>
                    </a:p>
                    <a:p>
                      <a:r>
                        <a:rPr lang="en-US" sz="1400" u="sng" dirty="0"/>
                        <a:t>Speech</a:t>
                      </a:r>
                      <a:r>
                        <a:rPr lang="en-US" sz="1400" u="none" dirty="0"/>
                        <a:t>: </a:t>
                      </a:r>
                    </a:p>
                    <a:p>
                      <a:r>
                        <a:rPr lang="en-US" sz="1400" u="none" dirty="0"/>
                        <a:t>Latent </a:t>
                      </a:r>
                    </a:p>
                    <a:p>
                      <a:r>
                        <a:rPr lang="en-US" sz="1400" u="sng" dirty="0"/>
                        <a:t>Affect mood: </a:t>
                      </a:r>
                    </a:p>
                    <a:p>
                      <a:r>
                        <a:rPr lang="en-US" sz="1400" u="none" dirty="0"/>
                        <a:t>States mood is good, restricted affect </a:t>
                      </a:r>
                    </a:p>
                    <a:p>
                      <a:r>
                        <a:rPr lang="en-US" sz="1400" u="sng" dirty="0"/>
                        <a:t>Thought content: </a:t>
                      </a:r>
                    </a:p>
                    <a:p>
                      <a:r>
                        <a:rPr lang="en-US" sz="1400" u="none" dirty="0"/>
                        <a:t>Organized </a:t>
                      </a:r>
                    </a:p>
                    <a:p>
                      <a:r>
                        <a:rPr lang="en-US" sz="1400" dirty="0"/>
                        <a:t>Somatic delusion (chest pain) </a:t>
                      </a:r>
                      <a:endParaRPr lang="en-US" sz="1400" u="none" dirty="0"/>
                    </a:p>
                    <a:p>
                      <a:r>
                        <a:rPr lang="en-US" sz="1400" u="sng" dirty="0"/>
                        <a:t>Perceptions: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u="none" dirty="0"/>
                        <a:t>Auditory hallucinations of </a:t>
                      </a:r>
                      <a:r>
                        <a:rPr lang="en-US" sz="1400" dirty="0"/>
                        <a:t>2800 voices in each ear saying commit suicide &amp;</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u="sng" dirty="0"/>
                        <a:t>Cognitive function: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u="none" dirty="0"/>
                        <a:t>Poor concentration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u="sng" dirty="0"/>
                        <a:t>Insight and Judgment: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u="none" dirty="0"/>
                        <a:t>Poor insight, impaired judgement </a:t>
                      </a:r>
                    </a:p>
                  </a:txBody>
                  <a:tcPr marL="68580" marR="68580" marT="34290" marB="34290"/>
                </a:tc>
                <a:extLst>
                  <a:ext uri="{0D108BD9-81ED-4DB2-BD59-A6C34878D82A}">
                    <a16:rowId xmlns:a16="http://schemas.microsoft.com/office/drawing/2014/main" val="1911360058"/>
                  </a:ext>
                </a:extLst>
              </a:tr>
              <a:tr h="262020">
                <a:tc>
                  <a:txBody>
                    <a:bodyPr/>
                    <a:lstStyle/>
                    <a:p>
                      <a:r>
                        <a:rPr lang="en-US" sz="1400" dirty="0"/>
                        <a:t>GI </a:t>
                      </a:r>
                    </a:p>
                  </a:txBody>
                  <a:tcPr marL="68580" marR="68580" marT="34290" marB="34290"/>
                </a:tc>
                <a:tc>
                  <a:txBody>
                    <a:bodyPr/>
                    <a:lstStyle/>
                    <a:p>
                      <a:r>
                        <a:rPr lang="en-US" sz="1400" dirty="0"/>
                        <a:t>BM daily </a:t>
                      </a:r>
                    </a:p>
                  </a:txBody>
                  <a:tcPr marL="68580" marR="68580" marT="34290" marB="34290"/>
                </a:tc>
                <a:extLst>
                  <a:ext uri="{0D108BD9-81ED-4DB2-BD59-A6C34878D82A}">
                    <a16:rowId xmlns:a16="http://schemas.microsoft.com/office/drawing/2014/main" val="2521456992"/>
                  </a:ext>
                </a:extLst>
              </a:tr>
              <a:tr h="262020">
                <a:tc>
                  <a:txBody>
                    <a:bodyPr/>
                    <a:lstStyle/>
                    <a:p>
                      <a:r>
                        <a:rPr lang="en-US" sz="1400" dirty="0"/>
                        <a:t>Other body systems</a:t>
                      </a:r>
                    </a:p>
                  </a:txBody>
                  <a:tcPr marL="68580" marR="68580" marT="34290" marB="34290"/>
                </a:tc>
                <a:tc>
                  <a:txBody>
                    <a:bodyPr/>
                    <a:lstStyle/>
                    <a:p>
                      <a:r>
                        <a:rPr lang="en-US" sz="1400" dirty="0"/>
                        <a:t>Unremarkable, or not assessed </a:t>
                      </a:r>
                    </a:p>
                  </a:txBody>
                  <a:tcPr marL="68580" marR="68580" marT="34290" marB="34290"/>
                </a:tc>
                <a:extLst>
                  <a:ext uri="{0D108BD9-81ED-4DB2-BD59-A6C34878D82A}">
                    <a16:rowId xmlns:a16="http://schemas.microsoft.com/office/drawing/2014/main" val="899095793"/>
                  </a:ext>
                </a:extLst>
              </a:tr>
            </a:tbl>
          </a:graphicData>
        </a:graphic>
      </p:graphicFrame>
    </p:spTree>
    <p:extLst>
      <p:ext uri="{BB962C8B-B14F-4D97-AF65-F5344CB8AC3E}">
        <p14:creationId xmlns:p14="http://schemas.microsoft.com/office/powerpoint/2010/main" val="2179891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D043F-87F3-8B46-981F-CD98D4D7CBA3}"/>
              </a:ext>
            </a:extLst>
          </p:cNvPr>
          <p:cNvSpPr>
            <a:spLocks noGrp="1"/>
          </p:cNvSpPr>
          <p:nvPr>
            <p:ph type="title"/>
          </p:nvPr>
        </p:nvSpPr>
        <p:spPr/>
        <p:txBody>
          <a:bodyPr/>
          <a:lstStyle/>
          <a:p>
            <a:r>
              <a:rPr lang="en-US" dirty="0"/>
              <a:t>Labs and investigations </a:t>
            </a:r>
          </a:p>
        </p:txBody>
      </p:sp>
      <p:sp>
        <p:nvSpPr>
          <p:cNvPr id="4" name="Slide Number Placeholder 3">
            <a:extLst>
              <a:ext uri="{FF2B5EF4-FFF2-40B4-BE49-F238E27FC236}">
                <a16:creationId xmlns:a16="http://schemas.microsoft.com/office/drawing/2014/main" id="{CE8160DE-9233-C64E-959D-3FB167ACB9F6}"/>
              </a:ext>
            </a:extLst>
          </p:cNvPr>
          <p:cNvSpPr>
            <a:spLocks noGrp="1"/>
          </p:cNvSpPr>
          <p:nvPr>
            <p:ph type="sldNum" sz="quarter" idx="12"/>
          </p:nvPr>
        </p:nvSpPr>
        <p:spPr/>
        <p:txBody>
          <a:bodyPr/>
          <a:lstStyle/>
          <a:p>
            <a:fld id="{9895D978-9AF9-5544-9AE0-2DFC570A6B37}" type="slidenum">
              <a:rPr lang="en-US" smtClean="0"/>
              <a:pPr/>
              <a:t>8</a:t>
            </a:fld>
            <a:endParaRPr lang="en-US"/>
          </a:p>
        </p:txBody>
      </p:sp>
      <p:graphicFrame>
        <p:nvGraphicFramePr>
          <p:cNvPr id="5" name="Table 4">
            <a:extLst>
              <a:ext uri="{FF2B5EF4-FFF2-40B4-BE49-F238E27FC236}">
                <a16:creationId xmlns:a16="http://schemas.microsoft.com/office/drawing/2014/main" id="{2477ABC7-3C5A-124C-8AC0-073FA2D12F4D}"/>
              </a:ext>
            </a:extLst>
          </p:cNvPr>
          <p:cNvGraphicFramePr>
            <a:graphicFrameLocks noGrp="1"/>
          </p:cNvGraphicFramePr>
          <p:nvPr>
            <p:extLst>
              <p:ext uri="{D42A27DB-BD31-4B8C-83A1-F6EECF244321}">
                <p14:modId xmlns:p14="http://schemas.microsoft.com/office/powerpoint/2010/main" val="1395990486"/>
              </p:ext>
            </p:extLst>
          </p:nvPr>
        </p:nvGraphicFramePr>
        <p:xfrm>
          <a:off x="1143000" y="1676400"/>
          <a:ext cx="7162800" cy="2676689"/>
        </p:xfrm>
        <a:graphic>
          <a:graphicData uri="http://schemas.openxmlformats.org/drawingml/2006/table">
            <a:tbl>
              <a:tblPr firstRow="1" bandRow="1">
                <a:tableStyleId>{8A107856-5554-42FB-B03E-39F5DBC370BA}</a:tableStyleId>
              </a:tblPr>
              <a:tblGrid>
                <a:gridCol w="3429000">
                  <a:extLst>
                    <a:ext uri="{9D8B030D-6E8A-4147-A177-3AD203B41FA5}">
                      <a16:colId xmlns:a16="http://schemas.microsoft.com/office/drawing/2014/main" val="13254579"/>
                    </a:ext>
                  </a:extLst>
                </a:gridCol>
                <a:gridCol w="1885950">
                  <a:extLst>
                    <a:ext uri="{9D8B030D-6E8A-4147-A177-3AD203B41FA5}">
                      <a16:colId xmlns:a16="http://schemas.microsoft.com/office/drawing/2014/main" val="3361009566"/>
                    </a:ext>
                  </a:extLst>
                </a:gridCol>
                <a:gridCol w="1847850">
                  <a:extLst>
                    <a:ext uri="{9D8B030D-6E8A-4147-A177-3AD203B41FA5}">
                      <a16:colId xmlns:a16="http://schemas.microsoft.com/office/drawing/2014/main" val="2544031081"/>
                    </a:ext>
                  </a:extLst>
                </a:gridCol>
              </a:tblGrid>
              <a:tr h="685800">
                <a:tc>
                  <a:txBody>
                    <a:bodyPr/>
                    <a:lstStyle/>
                    <a:p>
                      <a:r>
                        <a:rPr lang="en-US" sz="1400" b="0" dirty="0"/>
                        <a:t>Relevant Diagnostics</a:t>
                      </a:r>
                    </a:p>
                  </a:txBody>
                  <a:tcPr marL="68580" marR="68580" marT="34290" marB="34290"/>
                </a:tc>
                <a:tc gridSpan="2">
                  <a:txBody>
                    <a:bodyPr/>
                    <a:lstStyle/>
                    <a:p>
                      <a:pPr marL="285750" indent="-285750">
                        <a:buFontTx/>
                        <a:buChar char="-"/>
                      </a:pPr>
                      <a:r>
                        <a:rPr lang="en-US" sz="1400" b="0" baseline="0" dirty="0"/>
                        <a:t>ECG: QTC 475 RBB</a:t>
                      </a:r>
                    </a:p>
                    <a:p>
                      <a:pPr marL="285750" indent="-285750">
                        <a:buFontTx/>
                        <a:buChar char="-"/>
                      </a:pPr>
                      <a:r>
                        <a:rPr lang="en-US" sz="1400" b="0" baseline="0" dirty="0"/>
                        <a:t>CT chest: unremarkable</a:t>
                      </a:r>
                    </a:p>
                  </a:txBody>
                  <a:tcPr marL="68580" marR="68580" marT="34290" marB="34290"/>
                </a:tc>
                <a:tc hMerge="1">
                  <a:txBody>
                    <a:bodyPr/>
                    <a:lstStyle/>
                    <a:p>
                      <a:endParaRPr lang="en-US"/>
                    </a:p>
                  </a:txBody>
                  <a:tcPr/>
                </a:tc>
                <a:extLst>
                  <a:ext uri="{0D108BD9-81ED-4DB2-BD59-A6C34878D82A}">
                    <a16:rowId xmlns:a16="http://schemas.microsoft.com/office/drawing/2014/main" val="4181408403"/>
                  </a:ext>
                </a:extLst>
              </a:tr>
              <a:tr h="1990889">
                <a:tc>
                  <a:txBody>
                    <a:bodyPr/>
                    <a:lstStyle/>
                    <a:p>
                      <a:r>
                        <a:rPr lang="en-US" sz="1400" dirty="0"/>
                        <a:t>Labs (Oct 7</a:t>
                      </a:r>
                      <a:r>
                        <a:rPr lang="en-US" sz="1400" baseline="30000" dirty="0"/>
                        <a:t>th</a:t>
                      </a:r>
                      <a:r>
                        <a:rPr lang="en-US" sz="1400" dirty="0"/>
                        <a:t>)</a:t>
                      </a:r>
                    </a:p>
                  </a:txBody>
                  <a:tcPr marL="68580" marR="68580" marT="34290" marB="34290"/>
                </a:tc>
                <a:tc>
                  <a:txBody>
                    <a:bodyPr/>
                    <a:lstStyle/>
                    <a:p>
                      <a:r>
                        <a:rPr lang="en-US" sz="1400" dirty="0"/>
                        <a:t>WBC 4.0 </a:t>
                      </a:r>
                    </a:p>
                    <a:p>
                      <a:r>
                        <a:rPr lang="en-US" sz="1400" dirty="0"/>
                        <a:t>Neut 3.0 </a:t>
                      </a:r>
                    </a:p>
                    <a:p>
                      <a:r>
                        <a:rPr lang="en-US" sz="1400" dirty="0"/>
                        <a:t>Hgb 121</a:t>
                      </a:r>
                    </a:p>
                    <a:p>
                      <a:r>
                        <a:rPr lang="en-US" sz="1400" dirty="0"/>
                        <a:t>CRP: 1.6</a:t>
                      </a:r>
                    </a:p>
                    <a:p>
                      <a:r>
                        <a:rPr lang="en-US" sz="1400" dirty="0"/>
                        <a:t>Trop: &lt;0.02 </a:t>
                      </a:r>
                      <a:endParaRPr lang="en-US" sz="1400" baseline="0" dirty="0"/>
                    </a:p>
                    <a:p>
                      <a:r>
                        <a:rPr lang="en-US" sz="1400" baseline="0" dirty="0"/>
                        <a:t>B</a:t>
                      </a:r>
                      <a:r>
                        <a:rPr lang="en-US" sz="1400" baseline="-25000" dirty="0"/>
                        <a:t>12</a:t>
                      </a:r>
                      <a:r>
                        <a:rPr lang="en-US" sz="1400" baseline="0" dirty="0"/>
                        <a:t>: 360 </a:t>
                      </a:r>
                    </a:p>
                    <a:p>
                      <a:r>
                        <a:rPr lang="en-US" sz="1400" baseline="0" dirty="0"/>
                        <a:t>TSAT: 34% </a:t>
                      </a:r>
                    </a:p>
                    <a:p>
                      <a:r>
                        <a:rPr lang="en-US" sz="1400" baseline="0" dirty="0"/>
                        <a:t>LDL-C: 1.6</a:t>
                      </a:r>
                    </a:p>
                    <a:p>
                      <a:r>
                        <a:rPr lang="en-US" sz="1400" baseline="0" dirty="0"/>
                        <a:t>Total Cholesterol: 3.4</a:t>
                      </a:r>
                    </a:p>
                  </a:txBody>
                  <a:tcPr marL="68580" marR="68580" marT="34290" marB="34290"/>
                </a:tc>
                <a:tc>
                  <a:txBody>
                    <a:bodyPr/>
                    <a:lstStyle/>
                    <a:p>
                      <a:r>
                        <a:rPr lang="en-US" sz="1400" dirty="0"/>
                        <a:t>FBG: 4.6</a:t>
                      </a:r>
                    </a:p>
                    <a:p>
                      <a:r>
                        <a:rPr lang="en-US" sz="1400" dirty="0"/>
                        <a:t>Na 136</a:t>
                      </a:r>
                    </a:p>
                    <a:p>
                      <a:r>
                        <a:rPr lang="en-US" sz="1400" dirty="0"/>
                        <a:t>K 3.9 </a:t>
                      </a:r>
                    </a:p>
                    <a:p>
                      <a:r>
                        <a:rPr lang="en-US" sz="1400" dirty="0"/>
                        <a:t>Mg 0.6 </a:t>
                      </a:r>
                    </a:p>
                    <a:p>
                      <a:r>
                        <a:rPr lang="en-US" sz="1400" dirty="0"/>
                        <a:t>Creatinine 58 </a:t>
                      </a:r>
                    </a:p>
                    <a:p>
                      <a:r>
                        <a:rPr lang="en-US" sz="1400" dirty="0"/>
                        <a:t>CrCl 127ml/min</a:t>
                      </a:r>
                    </a:p>
                  </a:txBody>
                  <a:tcPr marL="68580" marR="68580" marT="34290" marB="34290"/>
                </a:tc>
                <a:extLst>
                  <a:ext uri="{0D108BD9-81ED-4DB2-BD59-A6C34878D82A}">
                    <a16:rowId xmlns:a16="http://schemas.microsoft.com/office/drawing/2014/main" val="3216231091"/>
                  </a:ext>
                </a:extLst>
              </a:tr>
            </a:tbl>
          </a:graphicData>
        </a:graphic>
      </p:graphicFrame>
    </p:spTree>
    <p:extLst>
      <p:ext uri="{BB962C8B-B14F-4D97-AF65-F5344CB8AC3E}">
        <p14:creationId xmlns:p14="http://schemas.microsoft.com/office/powerpoint/2010/main" val="3368670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12899-9983-B345-9A35-92874C5AF337}"/>
              </a:ext>
            </a:extLst>
          </p:cNvPr>
          <p:cNvSpPr>
            <a:spLocks noGrp="1"/>
          </p:cNvSpPr>
          <p:nvPr>
            <p:ph type="title"/>
          </p:nvPr>
        </p:nvSpPr>
        <p:spPr/>
        <p:txBody>
          <a:bodyPr/>
          <a:lstStyle/>
          <a:p>
            <a:r>
              <a:rPr lang="en-US" dirty="0"/>
              <a:t>Current Medical Problems </a:t>
            </a:r>
          </a:p>
        </p:txBody>
      </p:sp>
      <p:sp>
        <p:nvSpPr>
          <p:cNvPr id="4" name="Slide Number Placeholder 3">
            <a:extLst>
              <a:ext uri="{FF2B5EF4-FFF2-40B4-BE49-F238E27FC236}">
                <a16:creationId xmlns:a16="http://schemas.microsoft.com/office/drawing/2014/main" id="{0E154A35-5E54-EF40-B630-CF7AA730CE5C}"/>
              </a:ext>
            </a:extLst>
          </p:cNvPr>
          <p:cNvSpPr>
            <a:spLocks noGrp="1"/>
          </p:cNvSpPr>
          <p:nvPr>
            <p:ph type="sldNum" sz="quarter" idx="12"/>
          </p:nvPr>
        </p:nvSpPr>
        <p:spPr/>
        <p:txBody>
          <a:bodyPr/>
          <a:lstStyle/>
          <a:p>
            <a:fld id="{9895D978-9AF9-5544-9AE0-2DFC570A6B37}" type="slidenum">
              <a:rPr lang="en-US" smtClean="0"/>
              <a:pPr/>
              <a:t>9</a:t>
            </a:fld>
            <a:endParaRPr lang="en-US"/>
          </a:p>
        </p:txBody>
      </p:sp>
      <p:graphicFrame>
        <p:nvGraphicFramePr>
          <p:cNvPr id="5" name="Table 4">
            <a:extLst>
              <a:ext uri="{FF2B5EF4-FFF2-40B4-BE49-F238E27FC236}">
                <a16:creationId xmlns:a16="http://schemas.microsoft.com/office/drawing/2014/main" id="{77799677-647B-6B4C-A419-C3B61F097A06}"/>
              </a:ext>
            </a:extLst>
          </p:cNvPr>
          <p:cNvGraphicFramePr>
            <a:graphicFrameLocks noGrp="1"/>
          </p:cNvGraphicFramePr>
          <p:nvPr>
            <p:extLst>
              <p:ext uri="{D42A27DB-BD31-4B8C-83A1-F6EECF244321}">
                <p14:modId xmlns:p14="http://schemas.microsoft.com/office/powerpoint/2010/main" val="4007229040"/>
              </p:ext>
            </p:extLst>
          </p:nvPr>
        </p:nvGraphicFramePr>
        <p:xfrm>
          <a:off x="952500" y="2209800"/>
          <a:ext cx="7239000" cy="1219200"/>
        </p:xfrm>
        <a:graphic>
          <a:graphicData uri="http://schemas.openxmlformats.org/drawingml/2006/table">
            <a:tbl>
              <a:tblPr firstRow="1" bandRow="1">
                <a:tableStyleId>{8A107856-5554-42FB-B03E-39F5DBC370BA}</a:tableStyleId>
              </a:tblPr>
              <a:tblGrid>
                <a:gridCol w="3619500">
                  <a:extLst>
                    <a:ext uri="{9D8B030D-6E8A-4147-A177-3AD203B41FA5}">
                      <a16:colId xmlns:a16="http://schemas.microsoft.com/office/drawing/2014/main" val="3788338442"/>
                    </a:ext>
                  </a:extLst>
                </a:gridCol>
                <a:gridCol w="3619500">
                  <a:extLst>
                    <a:ext uri="{9D8B030D-6E8A-4147-A177-3AD203B41FA5}">
                      <a16:colId xmlns:a16="http://schemas.microsoft.com/office/drawing/2014/main" val="2757464812"/>
                    </a:ext>
                  </a:extLst>
                </a:gridCol>
              </a:tblGrid>
              <a:tr h="344152">
                <a:tc>
                  <a:txBody>
                    <a:bodyPr/>
                    <a:lstStyle/>
                    <a:p>
                      <a:pPr algn="ctr"/>
                      <a:r>
                        <a:rPr lang="en-US" sz="1400" b="0" dirty="0"/>
                        <a:t>Medical Problem</a:t>
                      </a:r>
                    </a:p>
                  </a:txBody>
                  <a:tcPr marL="68580" marR="68580" marT="34290" marB="34290"/>
                </a:tc>
                <a:tc>
                  <a:txBody>
                    <a:bodyPr/>
                    <a:lstStyle/>
                    <a:p>
                      <a:pPr algn="ctr"/>
                      <a:r>
                        <a:rPr lang="en-US" sz="1400" b="0" dirty="0"/>
                        <a:t>Drug Therapy </a:t>
                      </a:r>
                    </a:p>
                  </a:txBody>
                  <a:tcPr marL="68580" marR="68580" marT="34290" marB="34290"/>
                </a:tc>
                <a:extLst>
                  <a:ext uri="{0D108BD9-81ED-4DB2-BD59-A6C34878D82A}">
                    <a16:rowId xmlns:a16="http://schemas.microsoft.com/office/drawing/2014/main" val="1384744596"/>
                  </a:ext>
                </a:extLst>
              </a:tr>
              <a:tr h="530896">
                <a:tc>
                  <a:txBody>
                    <a:bodyPr/>
                    <a:lstStyle/>
                    <a:p>
                      <a:r>
                        <a:rPr lang="en-US" sz="1400" dirty="0"/>
                        <a:t>1. Schizophrenia </a:t>
                      </a:r>
                    </a:p>
                  </a:txBody>
                  <a:tcPr marL="68580" marR="68580" marT="34290" marB="34290"/>
                </a:tc>
                <a:tc>
                  <a:txBody>
                    <a:bodyPr/>
                    <a:lstStyle/>
                    <a:p>
                      <a:pPr marL="285750" indent="-285750">
                        <a:buFontTx/>
                        <a:buChar char="-"/>
                      </a:pPr>
                      <a:r>
                        <a:rPr lang="en-US" sz="1400" dirty="0"/>
                        <a:t>Clozapine 200 mg po qhs </a:t>
                      </a:r>
                    </a:p>
                  </a:txBody>
                  <a:tcPr marL="68580" marR="68580" marT="34290" marB="34290"/>
                </a:tc>
                <a:extLst>
                  <a:ext uri="{0D108BD9-81ED-4DB2-BD59-A6C34878D82A}">
                    <a16:rowId xmlns:a16="http://schemas.microsoft.com/office/drawing/2014/main" val="1843203189"/>
                  </a:ext>
                </a:extLst>
              </a:tr>
              <a:tr h="344152">
                <a:tc>
                  <a:txBody>
                    <a:bodyPr/>
                    <a:lstStyle/>
                    <a:p>
                      <a:r>
                        <a:rPr lang="en-US" sz="1400" dirty="0"/>
                        <a:t>2. Hypotension </a:t>
                      </a:r>
                    </a:p>
                  </a:txBody>
                  <a:tcPr marL="68580" marR="68580" marT="34290" marB="34290"/>
                </a:tc>
                <a:tc>
                  <a:txBody>
                    <a:bodyPr/>
                    <a:lstStyle/>
                    <a:p>
                      <a:pPr marL="285750" indent="-285750">
                        <a:buFontTx/>
                        <a:buChar char="-"/>
                      </a:pPr>
                      <a:r>
                        <a:rPr lang="en-US" sz="1400" dirty="0"/>
                        <a:t>No treatment </a:t>
                      </a:r>
                    </a:p>
                  </a:txBody>
                  <a:tcPr marL="68580" marR="68580" marT="34290" marB="34290"/>
                </a:tc>
                <a:extLst>
                  <a:ext uri="{0D108BD9-81ED-4DB2-BD59-A6C34878D82A}">
                    <a16:rowId xmlns:a16="http://schemas.microsoft.com/office/drawing/2014/main" val="4212827345"/>
                  </a:ext>
                </a:extLst>
              </a:tr>
            </a:tbl>
          </a:graphicData>
        </a:graphic>
      </p:graphicFrame>
    </p:spTree>
    <p:extLst>
      <p:ext uri="{BB962C8B-B14F-4D97-AF65-F5344CB8AC3E}">
        <p14:creationId xmlns:p14="http://schemas.microsoft.com/office/powerpoint/2010/main" val="3605196459"/>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4359</TotalTime>
  <Words>1972</Words>
  <Application>Microsoft Macintosh PowerPoint</Application>
  <PresentationFormat>Letter Paper (8.5x11 in)</PresentationFormat>
  <Paragraphs>382</Paragraphs>
  <Slides>44</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44</vt:i4>
      </vt:variant>
    </vt:vector>
  </HeadingPairs>
  <TitlesOfParts>
    <vt:vector size="47" baseType="lpstr">
      <vt:lpstr>Arial</vt:lpstr>
      <vt:lpstr>System Font Regular</vt:lpstr>
      <vt:lpstr>Default Design</vt:lpstr>
      <vt:lpstr>Augmenting therapy:  Aripiprazole in clozapine resistant schizophrenia</vt:lpstr>
      <vt:lpstr>Objectives </vt:lpstr>
      <vt:lpstr>The Patient </vt:lpstr>
      <vt:lpstr>The Patient </vt:lpstr>
      <vt:lpstr>The Patient </vt:lpstr>
      <vt:lpstr>PowerPoint Presentation</vt:lpstr>
      <vt:lpstr>Review of systems (Oct 7th) </vt:lpstr>
      <vt:lpstr>Labs and investigations </vt:lpstr>
      <vt:lpstr>Current Medical Problems </vt:lpstr>
      <vt:lpstr>Drug Therapy Problems </vt:lpstr>
      <vt:lpstr>Goals of Therapy </vt:lpstr>
      <vt:lpstr>Canadian Schizophrenia Guidelines </vt:lpstr>
      <vt:lpstr>Clozapine </vt:lpstr>
      <vt:lpstr>What if Clozapine Does Not Work?</vt:lpstr>
      <vt:lpstr>Canadian Schizophrenia Guidelines </vt:lpstr>
      <vt:lpstr>Therapeutic Alternatives </vt:lpstr>
      <vt:lpstr>PowerPoint Presentation</vt:lpstr>
      <vt:lpstr>Clinical Question </vt:lpstr>
      <vt:lpstr>Literature Search</vt:lpstr>
      <vt:lpstr>Chang et al. 2008 </vt:lpstr>
      <vt:lpstr>Chang et al. 2008 </vt:lpstr>
      <vt:lpstr>Efficacy Results </vt:lpstr>
      <vt:lpstr>Safety Results </vt:lpstr>
      <vt:lpstr>Limitations </vt:lpstr>
      <vt:lpstr>Chang et al. 2008 </vt:lpstr>
      <vt:lpstr>Fleishhacker et al. 2010</vt:lpstr>
      <vt:lpstr>Fleishhacker et al. 2010</vt:lpstr>
      <vt:lpstr>Efficacy Results</vt:lpstr>
      <vt:lpstr>Efficacy Results </vt:lpstr>
      <vt:lpstr>Efficacy Results</vt:lpstr>
      <vt:lpstr>Safety Results </vt:lpstr>
      <vt:lpstr>Limitations </vt:lpstr>
      <vt:lpstr>Fleishhacker et al. 2010</vt:lpstr>
      <vt:lpstr>Muscatello et al. 2011</vt:lpstr>
      <vt:lpstr>Muscatello et al. 2011</vt:lpstr>
      <vt:lpstr>Efficacy Results </vt:lpstr>
      <vt:lpstr>Limitations </vt:lpstr>
      <vt:lpstr>Muscatello et al. 2011</vt:lpstr>
      <vt:lpstr>Back to the patient…</vt:lpstr>
      <vt:lpstr>Monitoring Plan </vt:lpstr>
      <vt:lpstr>Questions? </vt:lpstr>
      <vt:lpstr>Supplemental</vt:lpstr>
      <vt:lpstr>PowerPoint Presentation</vt:lpstr>
      <vt:lpstr>PowerPoint Presentation</vt:lpstr>
    </vt:vector>
  </TitlesOfParts>
  <Company>VCH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tprzywar</dc:creator>
  <cp:lastModifiedBy>randhawa378@gmail.com</cp:lastModifiedBy>
  <cp:revision>142</cp:revision>
  <cp:lastPrinted>2008-05-07T17:14:07Z</cp:lastPrinted>
  <dcterms:created xsi:type="dcterms:W3CDTF">2007-10-24T21:55:34Z</dcterms:created>
  <dcterms:modified xsi:type="dcterms:W3CDTF">2019-10-11T01:05:17Z</dcterms:modified>
</cp:coreProperties>
</file>