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58" r:id="rId2"/>
    <p:sldId id="259" r:id="rId3"/>
    <p:sldId id="275" r:id="rId4"/>
    <p:sldId id="276" r:id="rId5"/>
    <p:sldId id="277" r:id="rId6"/>
    <p:sldId id="271" r:id="rId7"/>
    <p:sldId id="260" r:id="rId8"/>
    <p:sldId id="261" r:id="rId9"/>
    <p:sldId id="262" r:id="rId10"/>
    <p:sldId id="263" r:id="rId11"/>
    <p:sldId id="264" r:id="rId12"/>
    <p:sldId id="265" r:id="rId13"/>
    <p:sldId id="298" r:id="rId14"/>
    <p:sldId id="268" r:id="rId15"/>
    <p:sldId id="269" r:id="rId16"/>
    <p:sldId id="270" r:id="rId17"/>
    <p:sldId id="272" r:id="rId18"/>
    <p:sldId id="273" r:id="rId19"/>
    <p:sldId id="278" r:id="rId20"/>
    <p:sldId id="279" r:id="rId21"/>
    <p:sldId id="274" r:id="rId22"/>
    <p:sldId id="280" r:id="rId23"/>
    <p:sldId id="281" r:id="rId24"/>
    <p:sldId id="290" r:id="rId25"/>
    <p:sldId id="296" r:id="rId26"/>
    <p:sldId id="292" r:id="rId27"/>
    <p:sldId id="291" r:id="rId28"/>
    <p:sldId id="293" r:id="rId29"/>
    <p:sldId id="294" r:id="rId30"/>
    <p:sldId id="295" r:id="rId31"/>
    <p:sldId id="297" r:id="rId32"/>
    <p:sldId id="285" r:id="rId33"/>
    <p:sldId id="286" r:id="rId34"/>
    <p:sldId id="287" r:id="rId35"/>
    <p:sldId id="289" r:id="rId36"/>
  </p:sldIdLst>
  <p:sldSz cx="9144000" cy="6858000" type="letter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542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15C"/>
    <a:srgbClr val="00066C"/>
    <a:srgbClr val="205280"/>
    <a:srgbClr val="0E8B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46"/>
    <p:restoredTop sz="94720"/>
  </p:normalViewPr>
  <p:slideViewPr>
    <p:cSldViewPr>
      <p:cViewPr varScale="1">
        <p:scale>
          <a:sx n="215" d="100"/>
          <a:sy n="215" d="100"/>
        </p:scale>
        <p:origin x="3064" y="192"/>
      </p:cViewPr>
      <p:guideLst>
        <p:guide orient="horz" pos="2160"/>
        <p:guide pos="54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25" d="100"/>
          <a:sy n="125" d="100"/>
        </p:scale>
        <p:origin x="-3960" y="-11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5BD364D-1235-1445-8B4B-DCD7F49447F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1348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1FC8473-AB58-5741-B8C6-2BC72A7DFAE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613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-sciencedirect-com.ezproxy.library.ubc.ca/topics/medicine-and-dentistry/hepatorenal-syndrome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-sciencedirect-com.ezproxy.library.ubc.ca/topics/medicine-and-dentistry/alcohol-liver-disease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FC8473-AB58-5741-B8C6-2BC72A7DFAE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7322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rPr>
              <a:t>upper gastrointestinal bleeding in 2, sepsis in 4, encephalopathy in 4, </a:t>
            </a:r>
            <a:r>
              <a:rPr lang="en-CA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  <a:hlinkClick r:id="rId3"/>
              </a:rPr>
              <a:t>hepatorenal syndrome</a:t>
            </a:r>
            <a:r>
              <a:rPr lang="en-CA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rPr>
              <a:t> in 2, and </a:t>
            </a:r>
            <a:r>
              <a:rPr lang="en-CA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  <a:hlinkClick r:id="rId4"/>
              </a:rPr>
              <a:t>alcoholic hepatitis</a:t>
            </a:r>
            <a:r>
              <a:rPr lang="en-CA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rPr>
              <a:t> in 3 patients)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FC8473-AB58-5741-B8C6-2BC72A7DFAE1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093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4 logo P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89650"/>
            <a:ext cx="91440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676400"/>
            <a:ext cx="7772400" cy="1905000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400800" cy="12954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489700" y="6477000"/>
            <a:ext cx="2120900" cy="241300"/>
          </a:xfrm>
        </p:spPr>
        <p:txBody>
          <a:bodyPr/>
          <a:lstStyle>
            <a:lvl1pPr>
              <a:defRPr/>
            </a:lvl1pPr>
          </a:lstStyle>
          <a:p>
            <a:fld id="{729EB7F0-05CD-1D4D-981B-1752360C26D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546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BD11B4-9D2C-544B-B0CB-435CA9A8F15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02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5818C7-568B-984E-91F8-147ECF3A419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435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95D978-9AF9-5544-9AE0-2DFC570A6B3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648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37F80C-B605-904D-B4D0-6232DFC9F05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286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2BDE74-A9D5-7841-BB40-9ABB40D01DB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108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38EE0F-85E2-C841-9DCB-E793BEE179F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692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E48435-AF23-1142-9D11-80C09D5BDD0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835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C53DDB-D7F6-DE4B-8C09-8EA9848D0A9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328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750DAA-DCFB-D744-B3F9-AABF3D6AD85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694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8460AC-CA24-5047-869D-5F2473E289C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676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4 logo PP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89650"/>
            <a:ext cx="91440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489700" y="64897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0A94F11-F3AB-A14B-B930-19AFC530138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215C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215C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215C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215C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215C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0E8BC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0E8BC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0E8BC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0E8BC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  <a:cs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  <a:cs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  <a:cs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  <a:cs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61974-FF24-F544-832A-BB1EBFAC35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Navigating the MAP: </a:t>
            </a:r>
            <a:br>
              <a:rPr lang="en-US" b="1" dirty="0"/>
            </a:br>
            <a:r>
              <a:rPr lang="en-US" b="1" dirty="0"/>
              <a:t>Midodrine for Diuretic Resistant Ascites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5C7297-5F53-AE46-B580-1E856C6E62E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000" dirty="0"/>
              <a:t>Arjun Randhawa </a:t>
            </a:r>
          </a:p>
          <a:p>
            <a:r>
              <a:rPr lang="en-US" sz="2000" dirty="0"/>
              <a:t>LMPS Pharmacy Resident</a:t>
            </a:r>
          </a:p>
          <a:p>
            <a:r>
              <a:rPr lang="en-US" sz="2000" dirty="0"/>
              <a:t>September 2019  </a:t>
            </a:r>
          </a:p>
        </p:txBody>
      </p:sp>
    </p:spTree>
    <p:extLst>
      <p:ext uri="{BB962C8B-B14F-4D97-AF65-F5344CB8AC3E}">
        <p14:creationId xmlns:p14="http://schemas.microsoft.com/office/powerpoint/2010/main" val="33523597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EC67A-1CEA-0E48-88AA-4B0E480449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Drug Therapy Problems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AE8FFC-543D-634B-B13E-52E017540A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458200" cy="4708525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/>
              <a:t>Patient is experiencing hemorrhoidal bleeds and requires reassessment of therapy</a:t>
            </a:r>
          </a:p>
          <a:p>
            <a:r>
              <a:rPr lang="en-US" sz="2400" b="1" dirty="0"/>
              <a:t>Patient is experiencing continued ascites and requires reassessment of therapy</a:t>
            </a:r>
          </a:p>
          <a:p>
            <a:r>
              <a:rPr lang="en-US" sz="2400" b="1" dirty="0"/>
              <a:t>Patient is experiencing hypotension (BP: 82/46 MAP: 58) secondary to therapy with diuretics </a:t>
            </a:r>
          </a:p>
          <a:p>
            <a:r>
              <a:rPr lang="en-US" sz="2400" dirty="0"/>
              <a:t>Patient at risk of SBP secondary to untreated ascites</a:t>
            </a:r>
          </a:p>
          <a:p>
            <a:r>
              <a:rPr lang="en-US" sz="2400" dirty="0"/>
              <a:t>Patient at risk of lactic acidosis secondary to continuation of metformin </a:t>
            </a:r>
          </a:p>
          <a:p>
            <a:r>
              <a:rPr lang="en-US" sz="2400" dirty="0"/>
              <a:t>Patient at risk of continued metformin ADRs secondary to unnecessary therapy for T2DM (A1c 4.2) </a:t>
            </a:r>
          </a:p>
          <a:p>
            <a:r>
              <a:rPr lang="en-US" sz="2400" dirty="0"/>
              <a:t>Patient is at risk of cardiac arrythmias, and coronary vasospasms secondary to no treatment for hypomagnesemia </a:t>
            </a:r>
          </a:p>
          <a:p>
            <a:r>
              <a:rPr lang="en-US" sz="2400" dirty="0"/>
              <a:t>Patient is at risk of potential increased adverse drug reactions secondary to herbal therapy for hemorrhoids 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9315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86D42-1F5A-074A-BF41-BB42C25E0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Goals of Therapy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9BABC4-AAE0-DA49-9874-89F05B249E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76400"/>
            <a:ext cx="8229600" cy="4525963"/>
          </a:xfrm>
        </p:spPr>
        <p:txBody>
          <a:bodyPr/>
          <a:lstStyle/>
          <a:p>
            <a:pPr marL="385763" indent="-385763">
              <a:buFont typeface="+mj-lt"/>
              <a:buAutoNum type="arabicPeriod"/>
            </a:pPr>
            <a:endParaRPr lang="en-US" sz="2400" dirty="0"/>
          </a:p>
          <a:p>
            <a:pPr marL="385763" indent="-385763">
              <a:buFont typeface="+mj-lt"/>
              <a:buAutoNum type="arabicPeriod"/>
            </a:pPr>
            <a:r>
              <a:rPr lang="en-US" sz="2400" dirty="0"/>
              <a:t>Eliminate ascites</a:t>
            </a:r>
          </a:p>
          <a:p>
            <a:pPr marL="385763" indent="-385763">
              <a:buFont typeface="+mj-lt"/>
              <a:buAutoNum type="arabicPeriod"/>
            </a:pPr>
            <a:r>
              <a:rPr lang="en-US" sz="2400" dirty="0"/>
              <a:t>Reduce ascites volume by ~0.5 kg/day </a:t>
            </a:r>
          </a:p>
          <a:p>
            <a:pPr marL="385763" indent="-385763">
              <a:buFont typeface="+mj-lt"/>
              <a:buAutoNum type="arabicPeriod"/>
            </a:pPr>
            <a:r>
              <a:rPr lang="en-US" sz="2400" dirty="0"/>
              <a:t>Prevent and relieve ascites-related symptoms </a:t>
            </a:r>
          </a:p>
          <a:p>
            <a:pPr marL="385763" indent="-385763">
              <a:buFont typeface="+mj-lt"/>
              <a:buAutoNum type="arabicPeriod"/>
            </a:pPr>
            <a:r>
              <a:rPr lang="en-US" sz="2400" dirty="0"/>
              <a:t>Prevent spontaneous bacterial peritonitis   </a:t>
            </a:r>
          </a:p>
          <a:p>
            <a:pPr marL="385763" indent="-385763">
              <a:buFont typeface="+mj-lt"/>
              <a:buAutoNum type="arabicPeriod"/>
            </a:pPr>
            <a:r>
              <a:rPr lang="en-US" sz="2400" dirty="0"/>
              <a:t>Minimize adverse drug reactions </a:t>
            </a:r>
          </a:p>
          <a:p>
            <a:pPr marL="385763" indent="-385763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F887156-D113-2C48-9D85-9CD95A693113}"/>
              </a:ext>
            </a:extLst>
          </p:cNvPr>
          <p:cNvSpPr txBox="1"/>
          <p:nvPr/>
        </p:nvSpPr>
        <p:spPr>
          <a:xfrm>
            <a:off x="7315200" y="5943600"/>
            <a:ext cx="1981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AASLD Guidelines, 2012</a:t>
            </a:r>
          </a:p>
        </p:txBody>
      </p:sp>
    </p:spTree>
    <p:extLst>
      <p:ext uri="{BB962C8B-B14F-4D97-AF65-F5344CB8AC3E}">
        <p14:creationId xmlns:p14="http://schemas.microsoft.com/office/powerpoint/2010/main" val="40745436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3342F-2313-D646-9119-3858E539D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Therapeutics Alternatives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CA7BA4-785A-C94F-8CA2-215B87580D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400" dirty="0"/>
          </a:p>
          <a:p>
            <a:r>
              <a:rPr lang="en-US" sz="2400" dirty="0"/>
              <a:t>Diuretics (spironolactone + furosemide)</a:t>
            </a:r>
          </a:p>
          <a:p>
            <a:r>
              <a:rPr lang="en-US" sz="2400" dirty="0"/>
              <a:t>Serial therapeutic paracentesis </a:t>
            </a:r>
          </a:p>
          <a:p>
            <a:r>
              <a:rPr lang="en-CA" sz="2400" dirty="0"/>
              <a:t>Transjugular intrahepatic portosystemic shunt (TIPS) </a:t>
            </a:r>
          </a:p>
          <a:p>
            <a:r>
              <a:rPr lang="en-CA" sz="2400" dirty="0"/>
              <a:t>Liver transplantation </a:t>
            </a:r>
            <a:endParaRPr lang="en-US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762A90-FF89-DB48-B585-B47C329BDFF3}"/>
              </a:ext>
            </a:extLst>
          </p:cNvPr>
          <p:cNvSpPr txBox="1"/>
          <p:nvPr/>
        </p:nvSpPr>
        <p:spPr>
          <a:xfrm>
            <a:off x="7315200" y="5943600"/>
            <a:ext cx="1981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AASLD Guidelines, 2012</a:t>
            </a:r>
          </a:p>
        </p:txBody>
      </p:sp>
    </p:spTree>
    <p:extLst>
      <p:ext uri="{BB962C8B-B14F-4D97-AF65-F5344CB8AC3E}">
        <p14:creationId xmlns:p14="http://schemas.microsoft.com/office/powerpoint/2010/main" val="13542582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FF055-5777-EE49-BE62-C1CFAF658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AASLD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323848-57A5-B541-8AED-30C071D2B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Limited evidence supporting the use of midodrine in refractory ascites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Theoretically convert diuretic-resistant patients back to diuretic sensitive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963B77-F489-504C-A2D7-617624B27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5D978-9AF9-5544-9AE0-2DFC570A6B37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1BF5E8-0DA4-BE4D-8683-054B448B1073}"/>
              </a:ext>
            </a:extLst>
          </p:cNvPr>
          <p:cNvSpPr txBox="1"/>
          <p:nvPr/>
        </p:nvSpPr>
        <p:spPr>
          <a:xfrm>
            <a:off x="7315200" y="5943600"/>
            <a:ext cx="1981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AASLD Guidelines, 2012</a:t>
            </a:r>
          </a:p>
        </p:txBody>
      </p:sp>
    </p:spTree>
    <p:extLst>
      <p:ext uri="{BB962C8B-B14F-4D97-AF65-F5344CB8AC3E}">
        <p14:creationId xmlns:p14="http://schemas.microsoft.com/office/powerpoint/2010/main" val="32105393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2EABE-129A-5C4F-8E93-10708E31E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Clinical Question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E509C98-5430-864E-BA82-BB90B33787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6820041"/>
              </p:ext>
            </p:extLst>
          </p:nvPr>
        </p:nvGraphicFramePr>
        <p:xfrm>
          <a:off x="838200" y="1981200"/>
          <a:ext cx="7543800" cy="2666999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576446">
                  <a:extLst>
                    <a:ext uri="{9D8B030D-6E8A-4147-A177-3AD203B41FA5}">
                      <a16:colId xmlns:a16="http://schemas.microsoft.com/office/drawing/2014/main" val="4059290057"/>
                    </a:ext>
                  </a:extLst>
                </a:gridCol>
                <a:gridCol w="5967354">
                  <a:extLst>
                    <a:ext uri="{9D8B030D-6E8A-4147-A177-3AD203B41FA5}">
                      <a16:colId xmlns:a16="http://schemas.microsoft.com/office/drawing/2014/main" val="3935010323"/>
                    </a:ext>
                  </a:extLst>
                </a:gridCol>
              </a:tblGrid>
              <a:tr h="644148">
                <a:tc>
                  <a:txBody>
                    <a:bodyPr/>
                    <a:lstStyle/>
                    <a:p>
                      <a:r>
                        <a:rPr lang="en-US" sz="1800" b="0" dirty="0"/>
                        <a:t>P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b="0" dirty="0"/>
                        <a:t>Patients with diuretic resistant ascites secondary to alcoholic liver cirrhosis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600223674"/>
                  </a:ext>
                </a:extLst>
              </a:tr>
              <a:tr h="644148">
                <a:tc>
                  <a:txBody>
                    <a:bodyPr/>
                    <a:lstStyle/>
                    <a:p>
                      <a:r>
                        <a:rPr lang="en-US" sz="1800" b="0" dirty="0"/>
                        <a:t>I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b="0" dirty="0"/>
                        <a:t>Diuretics (spironolactone and furosemide) + Midodrine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85048759"/>
                  </a:ext>
                </a:extLst>
              </a:tr>
              <a:tr h="644148">
                <a:tc>
                  <a:txBody>
                    <a:bodyPr/>
                    <a:lstStyle/>
                    <a:p>
                      <a:r>
                        <a:rPr lang="en-US" sz="1800" b="0" dirty="0"/>
                        <a:t>C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b="0" dirty="0"/>
                        <a:t>Diuretics (spironolactone and furosemide)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051923085"/>
                  </a:ext>
                </a:extLst>
              </a:tr>
              <a:tr h="734555">
                <a:tc>
                  <a:txBody>
                    <a:bodyPr/>
                    <a:lstStyle/>
                    <a:p>
                      <a:r>
                        <a:rPr lang="en-US" sz="1800" b="0" dirty="0"/>
                        <a:t>O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b="0" dirty="0"/>
                        <a:t>Reduction in ascites </a:t>
                      </a:r>
                    </a:p>
                    <a:p>
                      <a:r>
                        <a:rPr lang="en-US" sz="1400" b="0" dirty="0"/>
                        <a:t>↑ MAP</a:t>
                      </a:r>
                    </a:p>
                    <a:p>
                      <a:r>
                        <a:rPr lang="en-US" sz="1400" b="0" dirty="0"/>
                        <a:t>↓ Weight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713495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6388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0EE7D-7B21-CF4B-A684-3343247D5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Literature Search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D68B75-3DCF-B846-90D0-1AA3834EC0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PubMed, EMBASE, MEDLINE, Google Scholar, Clinicals Trials database with search terms: </a:t>
            </a:r>
          </a:p>
          <a:p>
            <a:pPr lvl="1">
              <a:buFont typeface="System Font Regular"/>
              <a:buChar char="⁃"/>
            </a:pPr>
            <a:r>
              <a:rPr lang="en-US" sz="2000" dirty="0"/>
              <a:t>“liver cirrhosis or alcoholic liver cirrhosis + ascites + diuretics + midodrine”</a:t>
            </a:r>
          </a:p>
          <a:p>
            <a:pPr lvl="1">
              <a:buFont typeface="System Font Regular"/>
              <a:buChar char="⁃"/>
            </a:pPr>
            <a:r>
              <a:rPr lang="en-US" sz="2000" dirty="0"/>
              <a:t>1 meta-analyses </a:t>
            </a:r>
          </a:p>
          <a:p>
            <a:pPr lvl="2">
              <a:buFont typeface="System Font Regular"/>
              <a:buChar char="⁃"/>
            </a:pPr>
            <a:r>
              <a:rPr lang="en-US" sz="1800" dirty="0"/>
              <a:t>Excluded (compared the effects of albumin vs. midodrine in ascites)   </a:t>
            </a:r>
          </a:p>
          <a:p>
            <a:pPr lvl="1">
              <a:buFont typeface="System Font Regular"/>
              <a:buChar char="⁃"/>
            </a:pPr>
            <a:r>
              <a:rPr lang="en-US" sz="2000" dirty="0"/>
              <a:t>4 RCTs </a:t>
            </a:r>
          </a:p>
          <a:p>
            <a:pPr lvl="2">
              <a:buFont typeface="System Font Regular"/>
              <a:buChar char="⁃"/>
            </a:pPr>
            <a:r>
              <a:rPr lang="en-US" sz="1800" dirty="0"/>
              <a:t>2 excluded, 1 compared midodrine, rifaximin, and diuretic therapy to diuretic therapy in ascites, 1 compared furosemide and midodrine to furosemide and placebo. </a:t>
            </a:r>
          </a:p>
          <a:p>
            <a:pPr lvl="2">
              <a:buFont typeface="System Font Regular"/>
              <a:buChar char="⁃"/>
            </a:pPr>
            <a:r>
              <a:rPr lang="en-US" sz="1800" b="1" dirty="0"/>
              <a:t>Singh et al. 2012</a:t>
            </a:r>
          </a:p>
          <a:p>
            <a:pPr lvl="2">
              <a:buFont typeface="System Font Regular"/>
              <a:buChar char="⁃"/>
            </a:pPr>
            <a:r>
              <a:rPr lang="en-CA" sz="1800" b="1" dirty="0"/>
              <a:t>Obiedallah et al. 2017 </a:t>
            </a:r>
            <a:endParaRPr lang="en-US" sz="1800" b="1" dirty="0"/>
          </a:p>
          <a:p>
            <a:pPr marL="685800" lvl="2" indent="0">
              <a:buNone/>
            </a:pPr>
            <a:endParaRPr lang="en-US" dirty="0"/>
          </a:p>
          <a:p>
            <a:pPr marL="685800" lvl="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50622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83A48C-4577-A741-A566-365AD3728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Singh et al. 2012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B5D2B4B-8D20-9541-812C-963DC0F486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233050"/>
              </p:ext>
            </p:extLst>
          </p:nvPr>
        </p:nvGraphicFramePr>
        <p:xfrm>
          <a:off x="990600" y="1752600"/>
          <a:ext cx="7467600" cy="350520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555369">
                  <a:extLst>
                    <a:ext uri="{9D8B030D-6E8A-4147-A177-3AD203B41FA5}">
                      <a16:colId xmlns:a16="http://schemas.microsoft.com/office/drawing/2014/main" val="2361518654"/>
                    </a:ext>
                  </a:extLst>
                </a:gridCol>
                <a:gridCol w="5912231">
                  <a:extLst>
                    <a:ext uri="{9D8B030D-6E8A-4147-A177-3AD203B41FA5}">
                      <a16:colId xmlns:a16="http://schemas.microsoft.com/office/drawing/2014/main" val="2796809911"/>
                    </a:ext>
                  </a:extLst>
                </a:gridCol>
              </a:tblGrid>
              <a:tr h="614834">
                <a:tc>
                  <a:txBody>
                    <a:bodyPr/>
                    <a:lstStyle/>
                    <a:p>
                      <a:r>
                        <a:rPr lang="en-US" sz="1400" b="0" dirty="0"/>
                        <a:t>Design/Method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b="0" dirty="0"/>
                        <a:t>Single center, randomized, double blind, control trial of 40 adults (&lt;70 y/o) diagnosed with refractory ascites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49670761"/>
                  </a:ext>
                </a:extLst>
              </a:tr>
              <a:tr h="349983">
                <a:tc>
                  <a:txBody>
                    <a:bodyPr/>
                    <a:lstStyle/>
                    <a:p>
                      <a:r>
                        <a:rPr lang="en-US" sz="1400" dirty="0"/>
                        <a:t>Inclusion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Cirrhosis with refractory or recurrent ascites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51662135"/>
                  </a:ext>
                </a:extLst>
              </a:tr>
              <a:tr h="614834">
                <a:tc>
                  <a:txBody>
                    <a:bodyPr/>
                    <a:lstStyle/>
                    <a:p>
                      <a:r>
                        <a:rPr lang="en-US" sz="1400" dirty="0"/>
                        <a:t>Exclusion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SBP, encephalopathy, acute renal failure, hepatorenal syndrome, GI bleed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554252904"/>
                  </a:ext>
                </a:extLst>
              </a:tr>
              <a:tr h="1144539">
                <a:tc>
                  <a:txBody>
                    <a:bodyPr/>
                    <a:lstStyle/>
                    <a:p>
                      <a:r>
                        <a:rPr lang="en-US" sz="1400" dirty="0"/>
                        <a:t>Intervention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Standard medical therapy (low sodium diet &lt; 2g/day, furosemide 40-160 mg/day and spironolactone 100-400 mg/day, large volume paracentesis, and intravenous albumin) + midodrine 7.5 mg po TID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857091465"/>
                  </a:ext>
                </a:extLst>
              </a:tr>
              <a:tr h="349983">
                <a:tc>
                  <a:txBody>
                    <a:bodyPr/>
                    <a:lstStyle/>
                    <a:p>
                      <a:r>
                        <a:rPr lang="en-US" sz="1400" dirty="0"/>
                        <a:t>Comparator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Standard medical therapy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6967427"/>
                  </a:ext>
                </a:extLst>
              </a:tr>
              <a:tr h="431027">
                <a:tc>
                  <a:txBody>
                    <a:bodyPr/>
                    <a:lstStyle/>
                    <a:p>
                      <a:r>
                        <a:rPr lang="en-US" sz="1400" dirty="0"/>
                        <a:t>Outcomes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Control of ascites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76497768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5081FF0-ED1E-7547-A233-4FF3C2D4EB64}"/>
              </a:ext>
            </a:extLst>
          </p:cNvPr>
          <p:cNvSpPr txBox="1"/>
          <p:nvPr/>
        </p:nvSpPr>
        <p:spPr>
          <a:xfrm>
            <a:off x="6553200" y="5867400"/>
            <a:ext cx="2667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lang="en-CA" sz="700" dirty="0"/>
              <a:t>Journal of Hepatology Volume 56, Issue 2, February 2012, Pages 348-354</a:t>
            </a:r>
          </a:p>
          <a:p>
            <a:br>
              <a:rPr lang="en-CA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32019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114D0-9555-054B-AAFA-F6F16B422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Singh et al. 2012 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287534-5595-3642-9BDE-9E9245AE76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0302" y="1943481"/>
            <a:ext cx="5663396" cy="34417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C3DC138-FADC-3E4D-A018-AC7D644145D8}"/>
              </a:ext>
            </a:extLst>
          </p:cNvPr>
          <p:cNvSpPr txBox="1"/>
          <p:nvPr/>
        </p:nvSpPr>
        <p:spPr>
          <a:xfrm>
            <a:off x="6553200" y="5867400"/>
            <a:ext cx="2667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lang="en-CA" sz="700" dirty="0"/>
              <a:t>Journal of Hepatology Volume 56, Issue 2, February 2012, Pages 348-354</a:t>
            </a:r>
          </a:p>
          <a:p>
            <a:br>
              <a:rPr lang="en-CA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1349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F8AD7-DB17-2F49-998A-E11712D5F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80380"/>
            <a:ext cx="7886700" cy="994172"/>
          </a:xfrm>
        </p:spPr>
        <p:txBody>
          <a:bodyPr/>
          <a:lstStyle/>
          <a:p>
            <a:pPr algn="ctr"/>
            <a:r>
              <a:rPr lang="en-US" b="1" dirty="0"/>
              <a:t>Efficacy Results</a:t>
            </a:r>
          </a:p>
        </p:txBody>
      </p:sp>
    </p:spTree>
    <p:extLst>
      <p:ext uri="{BB962C8B-B14F-4D97-AF65-F5344CB8AC3E}">
        <p14:creationId xmlns:p14="http://schemas.microsoft.com/office/powerpoint/2010/main" val="38873739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DF3CCF4-960F-7745-AAE3-95CA36F274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9955" y="857250"/>
            <a:ext cx="6588729" cy="51435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ECC936E-FDA3-9443-A983-A495B1CE8A66}"/>
              </a:ext>
            </a:extLst>
          </p:cNvPr>
          <p:cNvSpPr/>
          <p:nvPr/>
        </p:nvSpPr>
        <p:spPr>
          <a:xfrm>
            <a:off x="5304994" y="1418789"/>
            <a:ext cx="2208865" cy="410795"/>
          </a:xfrm>
          <a:prstGeom prst="rect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3C15FBF-11F2-DA4C-99D6-7456FC47BBDD}"/>
              </a:ext>
            </a:extLst>
          </p:cNvPr>
          <p:cNvSpPr/>
          <p:nvPr/>
        </p:nvSpPr>
        <p:spPr>
          <a:xfrm>
            <a:off x="5304993" y="1829584"/>
            <a:ext cx="2208865" cy="410795"/>
          </a:xfrm>
          <a:prstGeom prst="rect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973CE0-02E2-2D41-81B4-2684E429E9BF}"/>
              </a:ext>
            </a:extLst>
          </p:cNvPr>
          <p:cNvSpPr/>
          <p:nvPr/>
        </p:nvSpPr>
        <p:spPr>
          <a:xfrm>
            <a:off x="5304993" y="4374647"/>
            <a:ext cx="2208865" cy="410795"/>
          </a:xfrm>
          <a:prstGeom prst="rect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0FB0F47-7663-444F-A398-701038139368}"/>
              </a:ext>
            </a:extLst>
          </p:cNvPr>
          <p:cNvSpPr txBox="1"/>
          <p:nvPr/>
        </p:nvSpPr>
        <p:spPr>
          <a:xfrm>
            <a:off x="6553200" y="5867400"/>
            <a:ext cx="2667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lang="en-CA" sz="700" dirty="0"/>
              <a:t>Journal of Hepatology Volume 56, Issue 2, February 2012, Pages 348-354</a:t>
            </a:r>
          </a:p>
          <a:p>
            <a:br>
              <a:rPr lang="en-CA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4370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9EC42-6FF9-9C41-89E7-337E129B0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Objectives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EB2325-5263-904D-A641-FD756087E2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0294" y="1797248"/>
            <a:ext cx="6583411" cy="3263504"/>
          </a:xfrm>
        </p:spPr>
        <p:txBody>
          <a:bodyPr/>
          <a:lstStyle/>
          <a:p>
            <a:pPr marL="385763" indent="-385763">
              <a:buFont typeface="+mj-lt"/>
              <a:buAutoNum type="arabicPeriod"/>
            </a:pPr>
            <a:r>
              <a:rPr lang="en-US" sz="2400" dirty="0"/>
              <a:t>Review the current treatment guidelines for ascites </a:t>
            </a:r>
          </a:p>
          <a:p>
            <a:pPr marL="385763" indent="-385763">
              <a:buFont typeface="+mj-lt"/>
              <a:buAutoNum type="arabicPeriod"/>
            </a:pPr>
            <a:r>
              <a:rPr lang="en-US" sz="2400" dirty="0"/>
              <a:t>Describe the evidence available comparing midodrine to standard medical therapy in alcoholic liver cirrhosis patients with ascites </a:t>
            </a:r>
          </a:p>
          <a:p>
            <a:pPr marL="385763" indent="-385763">
              <a:buFont typeface="+mj-lt"/>
              <a:buAutoNum type="arabicPeriod"/>
            </a:pPr>
            <a:r>
              <a:rPr lang="en-US" sz="2400" dirty="0"/>
              <a:t>Utilize the above evidence to create a treatment plan for ascites in a specific patient case </a:t>
            </a:r>
          </a:p>
        </p:txBody>
      </p:sp>
    </p:spTree>
    <p:extLst>
      <p:ext uri="{BB962C8B-B14F-4D97-AF65-F5344CB8AC3E}">
        <p14:creationId xmlns:p14="http://schemas.microsoft.com/office/powerpoint/2010/main" val="36195807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5262A0D-E25D-2640-BB1A-FC4F26C111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225" y="2100263"/>
            <a:ext cx="7067550" cy="26574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5B68AC9-1F1C-264F-B368-12C66AF20232}"/>
              </a:ext>
            </a:extLst>
          </p:cNvPr>
          <p:cNvSpPr txBox="1"/>
          <p:nvPr/>
        </p:nvSpPr>
        <p:spPr>
          <a:xfrm>
            <a:off x="6553200" y="5867400"/>
            <a:ext cx="2667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lang="en-CA" sz="700" dirty="0"/>
              <a:t>Journal of Hepatology Volume 56, Issue 2, February 2012, Pages 348-354</a:t>
            </a:r>
          </a:p>
          <a:p>
            <a:br>
              <a:rPr lang="en-CA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3273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6F7762-F5B1-8B42-AD5F-20F2692DF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Safety 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BCD0DD-51A4-D54D-B0E2-AF7919873D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6 patients in the midodrine group experienced mild abdominal pain</a:t>
            </a:r>
          </a:p>
          <a:p>
            <a:pPr lvl="1"/>
            <a:r>
              <a:rPr lang="en-US" sz="2000" dirty="0"/>
              <a:t>No other adverse drug reactions reported  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Lost to follow up: </a:t>
            </a:r>
          </a:p>
          <a:p>
            <a:pPr lvl="1"/>
            <a:r>
              <a:rPr lang="en-US" sz="2000" dirty="0"/>
              <a:t>15 in standard treatment died</a:t>
            </a:r>
          </a:p>
          <a:p>
            <a:pPr marL="685800" lvl="2" indent="0">
              <a:buNone/>
            </a:pPr>
            <a:r>
              <a:rPr lang="en-US" sz="1800" dirty="0"/>
              <a:t> </a:t>
            </a:r>
          </a:p>
          <a:p>
            <a:pPr lvl="1"/>
            <a:r>
              <a:rPr lang="en-US" sz="2000" dirty="0"/>
              <a:t>8 in midodrine treatment died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8806A1-EDA6-F54C-9E43-F893BEF2EBE0}"/>
              </a:ext>
            </a:extLst>
          </p:cNvPr>
          <p:cNvSpPr txBox="1"/>
          <p:nvPr/>
        </p:nvSpPr>
        <p:spPr>
          <a:xfrm>
            <a:off x="6553200" y="5867400"/>
            <a:ext cx="2667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lang="en-CA" sz="700" dirty="0"/>
              <a:t>Journal of Hepatology Volume 56, Issue 2, February 2012, Pages 348-354</a:t>
            </a:r>
          </a:p>
          <a:p>
            <a:br>
              <a:rPr lang="en-CA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4689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78A04-0E75-FC40-A0FC-05BA9A6E8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Limitations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36768C-F2F6-9F4F-B58E-906FA748E6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400" dirty="0"/>
          </a:p>
          <a:p>
            <a:r>
              <a:rPr lang="en-US" sz="2400" dirty="0"/>
              <a:t>8 patients stopped diuretic therapy due to ADRs </a:t>
            </a:r>
          </a:p>
          <a:p>
            <a:r>
              <a:rPr lang="en-US" sz="2400" dirty="0"/>
              <a:t>Average dose of diuretics not reported</a:t>
            </a:r>
          </a:p>
          <a:p>
            <a:r>
              <a:rPr lang="en-US" sz="2400" dirty="0"/>
              <a:t>Many patients lost to follow up</a:t>
            </a:r>
          </a:p>
          <a:p>
            <a:r>
              <a:rPr lang="en-US" sz="2400" dirty="0"/>
              <a:t>Small sample size </a:t>
            </a:r>
          </a:p>
          <a:p>
            <a:pPr lvl="1"/>
            <a:r>
              <a:rPr lang="en-US" sz="2000" dirty="0"/>
              <a:t>No mention of whether the study was powered to find a difference</a:t>
            </a:r>
          </a:p>
          <a:p>
            <a:pPr marL="342900" lvl="1" indent="0">
              <a:buNone/>
            </a:pPr>
            <a:r>
              <a:rPr lang="en-US" dirty="0"/>
              <a:t> </a:t>
            </a:r>
          </a:p>
          <a:p>
            <a:pPr lvl="1"/>
            <a:endParaRPr lang="en-US" dirty="0"/>
          </a:p>
          <a:p>
            <a:pPr marL="342900" lvl="1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AE9F93-A09C-9D47-B73F-A0609336FF23}"/>
              </a:ext>
            </a:extLst>
          </p:cNvPr>
          <p:cNvSpPr txBox="1"/>
          <p:nvPr/>
        </p:nvSpPr>
        <p:spPr>
          <a:xfrm>
            <a:off x="6553200" y="5867400"/>
            <a:ext cx="2667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lang="en-CA" sz="700" dirty="0"/>
              <a:t>Journal of Hepatology Volume 56, Issue 2, February 2012, Pages 348-354</a:t>
            </a:r>
          </a:p>
          <a:p>
            <a:br>
              <a:rPr lang="en-CA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70121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86597D-D424-2747-BE1B-D20C3E865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Singh et al. 2012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2EB68-45DA-D04E-A0D1-9C51E45C95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sz="2800" dirty="0"/>
              <a:t>Authors’ conclusion: </a:t>
            </a:r>
          </a:p>
          <a:p>
            <a:pPr lvl="1"/>
            <a:r>
              <a:rPr lang="en-US" sz="2000" dirty="0"/>
              <a:t>Midodrine plus standard medical treatment better controls ascites compared with standard medical treatment alone. </a:t>
            </a:r>
          </a:p>
          <a:p>
            <a:pPr marL="457200" lvl="1" indent="0">
              <a:buNone/>
            </a:pPr>
            <a:endParaRPr lang="en-US" sz="2000" dirty="0"/>
          </a:p>
          <a:p>
            <a:r>
              <a:rPr lang="en-US" sz="2400" dirty="0"/>
              <a:t>My thoughts: </a:t>
            </a:r>
          </a:p>
          <a:p>
            <a:pPr lvl="1"/>
            <a:r>
              <a:rPr lang="en-US" sz="2000" dirty="0"/>
              <a:t>Consistent outcomes not seen throughout follow-up </a:t>
            </a:r>
          </a:p>
          <a:p>
            <a:pPr lvl="1"/>
            <a:r>
              <a:rPr lang="en-US" sz="2000" dirty="0"/>
              <a:t>Study may not be powered to detect any difference</a:t>
            </a:r>
          </a:p>
          <a:p>
            <a:pPr lvl="1"/>
            <a:endParaRPr lang="en-US" sz="2000" dirty="0"/>
          </a:p>
          <a:p>
            <a:pPr lvl="1"/>
            <a:endParaRPr lang="en-US" sz="2000" dirty="0"/>
          </a:p>
          <a:p>
            <a:pPr lvl="1"/>
            <a:endParaRPr lang="en-US" sz="2400" dirty="0"/>
          </a:p>
          <a:p>
            <a:pPr lvl="1"/>
            <a:endParaRPr lang="en-US" sz="2400" dirty="0"/>
          </a:p>
          <a:p>
            <a:pPr lvl="1"/>
            <a:endParaRPr lang="en-US" sz="2400" dirty="0"/>
          </a:p>
          <a:p>
            <a:pPr lvl="1"/>
            <a:endParaRPr lang="en-US" sz="2400" dirty="0"/>
          </a:p>
          <a:p>
            <a:pPr lvl="1"/>
            <a:endParaRPr lang="en-US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8EA723D-E76D-384E-A31A-1113E6603470}"/>
              </a:ext>
            </a:extLst>
          </p:cNvPr>
          <p:cNvSpPr txBox="1"/>
          <p:nvPr/>
        </p:nvSpPr>
        <p:spPr>
          <a:xfrm>
            <a:off x="6553200" y="5867400"/>
            <a:ext cx="2667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lang="en-CA" sz="700" dirty="0"/>
              <a:t>Journal of Hepatology Volume 56, Issue 2, February 2012, Pages 348-354</a:t>
            </a:r>
          </a:p>
          <a:p>
            <a:br>
              <a:rPr lang="en-CA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28001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ACE27-AA3C-1D4B-9DEA-9BC3217F8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b="1" dirty="0"/>
              <a:t>Obiedallah et al. 2017 </a:t>
            </a: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D89CA5C-8ED6-794D-82C3-7B46170381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9617237"/>
              </p:ext>
            </p:extLst>
          </p:nvPr>
        </p:nvGraphicFramePr>
        <p:xfrm>
          <a:off x="1143000" y="1524000"/>
          <a:ext cx="7086600" cy="411480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476014">
                  <a:extLst>
                    <a:ext uri="{9D8B030D-6E8A-4147-A177-3AD203B41FA5}">
                      <a16:colId xmlns:a16="http://schemas.microsoft.com/office/drawing/2014/main" val="2361518654"/>
                    </a:ext>
                  </a:extLst>
                </a:gridCol>
                <a:gridCol w="5610586">
                  <a:extLst>
                    <a:ext uri="{9D8B030D-6E8A-4147-A177-3AD203B41FA5}">
                      <a16:colId xmlns:a16="http://schemas.microsoft.com/office/drawing/2014/main" val="2796809911"/>
                    </a:ext>
                  </a:extLst>
                </a:gridCol>
              </a:tblGrid>
              <a:tr h="618436">
                <a:tc>
                  <a:txBody>
                    <a:bodyPr/>
                    <a:lstStyle/>
                    <a:p>
                      <a:r>
                        <a:rPr lang="en-US" sz="1400" b="0" dirty="0"/>
                        <a:t>Design/Method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b="0" dirty="0"/>
                        <a:t>Single center, randomized control trial of 78 adults diagnosed with refractory ascites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49670761"/>
                  </a:ext>
                </a:extLst>
              </a:tr>
              <a:tr h="618436">
                <a:tc>
                  <a:txBody>
                    <a:bodyPr/>
                    <a:lstStyle/>
                    <a:p>
                      <a:r>
                        <a:rPr lang="en-US" sz="1400" dirty="0"/>
                        <a:t>Inclusion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CA" sz="1400" kern="1200" dirty="0">
                          <a:effectLst/>
                        </a:rPr>
                        <a:t>Patients with liver cirrhosis and refractory ascites treated at A</a:t>
                      </a:r>
                      <a:r>
                        <a:rPr lang="en-CA" sz="1400" dirty="0"/>
                        <a:t>ssiut university hospital 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51662135"/>
                  </a:ext>
                </a:extLst>
              </a:tr>
              <a:tr h="618436">
                <a:tc>
                  <a:txBody>
                    <a:bodyPr/>
                    <a:lstStyle/>
                    <a:p>
                      <a:r>
                        <a:rPr lang="en-US" sz="1400" dirty="0"/>
                        <a:t>Exclusion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SBP, encephalopathy, acute renal failure, hepatorenal syndrome, GI bleed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554252904"/>
                  </a:ext>
                </a:extLst>
              </a:tr>
              <a:tr h="1151241">
                <a:tc>
                  <a:txBody>
                    <a:bodyPr/>
                    <a:lstStyle/>
                    <a:p>
                      <a:r>
                        <a:rPr lang="en-US" sz="1400" dirty="0"/>
                        <a:t>Intervention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Standard medical therapy (low sodium diet, furosemide 40-160 mg/day and spironolactone 100-400 mg/day, large volume paracentesis, and intravenous albumin) + midodrine up to 15mg/day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857091465"/>
                  </a:ext>
                </a:extLst>
              </a:tr>
              <a:tr h="352033">
                <a:tc>
                  <a:txBody>
                    <a:bodyPr/>
                    <a:lstStyle/>
                    <a:p>
                      <a:r>
                        <a:rPr lang="en-US" sz="1400" dirty="0"/>
                        <a:t>Comparator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Standard medical therapy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6967427"/>
                  </a:ext>
                </a:extLst>
              </a:tr>
              <a:tr h="756218">
                <a:tc>
                  <a:txBody>
                    <a:bodyPr/>
                    <a:lstStyle/>
                    <a:p>
                      <a:r>
                        <a:rPr lang="en-US" sz="1400" dirty="0"/>
                        <a:t>Outcomes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Weight</a:t>
                      </a:r>
                    </a:p>
                    <a:p>
                      <a:r>
                        <a:rPr lang="en-US" sz="1400" dirty="0"/>
                        <a:t>MAP </a:t>
                      </a:r>
                    </a:p>
                    <a:p>
                      <a:r>
                        <a:rPr lang="en-US" sz="1400" dirty="0"/>
                        <a:t>Urine Output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76497768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938D769B-22F8-4643-A13A-5B9313E97EC6}"/>
              </a:ext>
            </a:extLst>
          </p:cNvPr>
          <p:cNvSpPr txBox="1"/>
          <p:nvPr/>
        </p:nvSpPr>
        <p:spPr>
          <a:xfrm>
            <a:off x="7124700" y="5867400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700" dirty="0"/>
              <a:t>American Journal of Internal Medicine</a:t>
            </a:r>
          </a:p>
          <a:p>
            <a:r>
              <a:rPr lang="en-CA" sz="700" dirty="0"/>
              <a:t>Volume 5, Issue 1, January 2017, Pages: 12-17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30285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59FD9C7-5EEA-2149-B8C5-4A91186FE2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4125" y="1481138"/>
            <a:ext cx="4095750" cy="389572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522B4B6-BEFB-FA48-B4E5-161678CA0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ctr"/>
            <a:r>
              <a:rPr lang="en-CA" b="1" dirty="0"/>
              <a:t>Obiedallah et al. 2017 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0ECFD3-B275-EF4E-8912-3439668A5451}"/>
              </a:ext>
            </a:extLst>
          </p:cNvPr>
          <p:cNvSpPr txBox="1"/>
          <p:nvPr/>
        </p:nvSpPr>
        <p:spPr>
          <a:xfrm>
            <a:off x="7124700" y="5867400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700" dirty="0"/>
              <a:t>American Journal of Internal Medicine</a:t>
            </a:r>
          </a:p>
          <a:p>
            <a:r>
              <a:rPr lang="en-CA" sz="700" dirty="0"/>
              <a:t>Volume 5, Issue 1, January 2017, Pages: 12-17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14137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F8AD7-DB17-2F49-998A-E11712D5F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80380"/>
            <a:ext cx="7886700" cy="994172"/>
          </a:xfrm>
        </p:spPr>
        <p:txBody>
          <a:bodyPr/>
          <a:lstStyle/>
          <a:p>
            <a:pPr algn="ctr"/>
            <a:r>
              <a:rPr lang="en-US" b="1" dirty="0"/>
              <a:t>Efficacy Results</a:t>
            </a:r>
          </a:p>
        </p:txBody>
      </p:sp>
    </p:spTree>
    <p:extLst>
      <p:ext uri="{BB962C8B-B14F-4D97-AF65-F5344CB8AC3E}">
        <p14:creationId xmlns:p14="http://schemas.microsoft.com/office/powerpoint/2010/main" val="38566505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FEE9D8F-E8C2-794A-BED8-29D9B46A2D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663" y="2533650"/>
            <a:ext cx="8448675" cy="17907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ECD8242-9A6A-644E-8036-9435D5C2405F}"/>
              </a:ext>
            </a:extLst>
          </p:cNvPr>
          <p:cNvSpPr/>
          <p:nvPr/>
        </p:nvSpPr>
        <p:spPr>
          <a:xfrm>
            <a:off x="2570699" y="3429000"/>
            <a:ext cx="5645789" cy="466584"/>
          </a:xfrm>
          <a:prstGeom prst="rect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0B0542-49AF-B742-A476-296E9F7C7C56}"/>
              </a:ext>
            </a:extLst>
          </p:cNvPr>
          <p:cNvSpPr txBox="1"/>
          <p:nvPr/>
        </p:nvSpPr>
        <p:spPr>
          <a:xfrm>
            <a:off x="7124700" y="5867400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700" dirty="0"/>
              <a:t>American Journal of Internal Medicine</a:t>
            </a:r>
          </a:p>
          <a:p>
            <a:r>
              <a:rPr lang="en-CA" sz="700" dirty="0"/>
              <a:t>Volume 5, Issue 1, January 2017, Pages: 12-17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50553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15A99F1-61D9-0143-BC39-944E26B886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8" y="1371600"/>
            <a:ext cx="9144000" cy="319987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358B352-78E4-3A41-90CC-D4B57A07CACC}"/>
              </a:ext>
            </a:extLst>
          </p:cNvPr>
          <p:cNvSpPr/>
          <p:nvPr/>
        </p:nvSpPr>
        <p:spPr>
          <a:xfrm>
            <a:off x="76200" y="4343400"/>
            <a:ext cx="8857455" cy="197313"/>
          </a:xfrm>
          <a:prstGeom prst="rect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587BAD-613D-FB47-8D79-B5D55CB552A4}"/>
              </a:ext>
            </a:extLst>
          </p:cNvPr>
          <p:cNvSpPr txBox="1"/>
          <p:nvPr/>
        </p:nvSpPr>
        <p:spPr>
          <a:xfrm>
            <a:off x="7124700" y="5867400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700" dirty="0"/>
              <a:t>American Journal of Internal Medicine</a:t>
            </a:r>
          </a:p>
          <a:p>
            <a:r>
              <a:rPr lang="en-CA" sz="700" dirty="0"/>
              <a:t>Volume 5, Issue 1, January 2017, Pages: 12-17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43029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7BEF5-A8D7-F444-AAA7-81848BF24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Safety Results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631DDA-6282-7B46-8896-0CCE4F4682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Adverse drug reactions not reported</a:t>
            </a:r>
          </a:p>
          <a:p>
            <a:endParaRPr lang="en-US" dirty="0"/>
          </a:p>
          <a:p>
            <a:r>
              <a:rPr lang="en-US" dirty="0"/>
              <a:t>No patients expired during the 1 month follow up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84D907-0246-5545-859C-7AD00D24D346}"/>
              </a:ext>
            </a:extLst>
          </p:cNvPr>
          <p:cNvSpPr txBox="1"/>
          <p:nvPr/>
        </p:nvSpPr>
        <p:spPr>
          <a:xfrm>
            <a:off x="7124700" y="5867400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700" dirty="0"/>
              <a:t>American Journal of Internal Medicine</a:t>
            </a:r>
          </a:p>
          <a:p>
            <a:r>
              <a:rPr lang="en-CA" sz="700" dirty="0"/>
              <a:t>Volume 5, Issue 1, January 2017, Pages: 12-17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2472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A04A3-97B7-C341-8EF8-14490AC8A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Definition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21415D-67C1-424D-B185-C3E76177D2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352800"/>
          </a:xfrm>
        </p:spPr>
        <p:txBody>
          <a:bodyPr/>
          <a:lstStyle/>
          <a:p>
            <a:endParaRPr lang="en-US" sz="2400" dirty="0"/>
          </a:p>
          <a:p>
            <a:r>
              <a:rPr lang="en-US" sz="2400" dirty="0"/>
              <a:t>Refractory ascites </a:t>
            </a:r>
            <a:r>
              <a:rPr lang="en-CA" sz="2400" dirty="0"/>
              <a:t>defined as ascites that cannot be: </a:t>
            </a:r>
          </a:p>
          <a:p>
            <a:pPr lvl="1"/>
            <a:r>
              <a:rPr lang="en-CA" sz="2000" dirty="0"/>
              <a:t>mobilized </a:t>
            </a:r>
          </a:p>
          <a:p>
            <a:pPr lvl="1"/>
            <a:r>
              <a:rPr lang="en-CA" sz="2000" dirty="0"/>
              <a:t>recurrence cannot be prevented due to lack of response to: </a:t>
            </a:r>
          </a:p>
          <a:p>
            <a:pPr lvl="2"/>
            <a:r>
              <a:rPr lang="en-CA" sz="1600" dirty="0"/>
              <a:t>sodium restricted diet </a:t>
            </a:r>
          </a:p>
          <a:p>
            <a:pPr lvl="2"/>
            <a:r>
              <a:rPr lang="en-CA" sz="1600" dirty="0"/>
              <a:t>diuretic treatment (spironolactone and furosemide)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808DED-1B72-7F41-812F-24364BDDD6F5}"/>
              </a:ext>
            </a:extLst>
          </p:cNvPr>
          <p:cNvSpPr txBox="1"/>
          <p:nvPr/>
        </p:nvSpPr>
        <p:spPr>
          <a:xfrm>
            <a:off x="7315200" y="5943600"/>
            <a:ext cx="1981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AASLD Guidelines, 2012</a:t>
            </a:r>
          </a:p>
        </p:txBody>
      </p:sp>
    </p:spTree>
    <p:extLst>
      <p:ext uri="{BB962C8B-B14F-4D97-AF65-F5344CB8AC3E}">
        <p14:creationId xmlns:p14="http://schemas.microsoft.com/office/powerpoint/2010/main" val="8771809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6A2BD-58BF-1F40-B4D9-574B00494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Limitations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F16C45-9D66-AF4F-A5B2-06FA065AFB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dirty="0"/>
          </a:p>
          <a:p>
            <a:r>
              <a:rPr lang="en-US" sz="2800" dirty="0"/>
              <a:t>Randomization unclear</a:t>
            </a:r>
          </a:p>
          <a:p>
            <a:r>
              <a:rPr lang="en-US" sz="2800" dirty="0"/>
              <a:t>No blinding  </a:t>
            </a:r>
          </a:p>
          <a:p>
            <a:r>
              <a:rPr lang="en-US" sz="2800" dirty="0"/>
              <a:t>Adverse events not reported </a:t>
            </a:r>
          </a:p>
          <a:p>
            <a:r>
              <a:rPr lang="en-US" sz="2800" dirty="0"/>
              <a:t>Small sample size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03745C-A8F4-F54F-A15F-2AFB1437F661}"/>
              </a:ext>
            </a:extLst>
          </p:cNvPr>
          <p:cNvSpPr txBox="1"/>
          <p:nvPr/>
        </p:nvSpPr>
        <p:spPr>
          <a:xfrm>
            <a:off x="7124700" y="5867400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700" dirty="0"/>
              <a:t>American Journal of Internal Medicine</a:t>
            </a:r>
          </a:p>
          <a:p>
            <a:r>
              <a:rPr lang="en-CA" sz="700" dirty="0"/>
              <a:t>Volume 5, Issue 1, January 2017, Pages: 12-17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9413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533D8-1920-AE4E-A7D9-FB3E15960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Obiedallah et al. 2017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104BB3-FD63-BB4F-AB85-56555BCAA7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dirty="0"/>
          </a:p>
          <a:p>
            <a:r>
              <a:rPr lang="en-US" sz="2800" dirty="0"/>
              <a:t>Authors’ conclusion: </a:t>
            </a:r>
          </a:p>
          <a:p>
            <a:pPr lvl="1"/>
            <a:r>
              <a:rPr lang="en-US" sz="2000" dirty="0"/>
              <a:t>Midodrine is a safe treatment for pts with liver cirrhosis and its addition to standard medical therapy is associated with better control of ascites. </a:t>
            </a:r>
          </a:p>
          <a:p>
            <a:pPr marL="457200" lvl="1" indent="0">
              <a:buNone/>
            </a:pPr>
            <a:endParaRPr lang="en-US" sz="2000" dirty="0"/>
          </a:p>
          <a:p>
            <a:r>
              <a:rPr lang="en-US" sz="2800" dirty="0"/>
              <a:t>My thoughts:</a:t>
            </a:r>
          </a:p>
          <a:p>
            <a:pPr lvl="1"/>
            <a:r>
              <a:rPr lang="en-US" sz="2000" dirty="0"/>
              <a:t>Poor study design </a:t>
            </a:r>
          </a:p>
          <a:p>
            <a:pPr lvl="1"/>
            <a:r>
              <a:rPr lang="en-US" sz="2000" dirty="0"/>
              <a:t>No information regarding ADRs </a:t>
            </a:r>
          </a:p>
          <a:p>
            <a:pPr lvl="1"/>
            <a:r>
              <a:rPr lang="en-US" sz="2000" dirty="0"/>
              <a:t>↑ MAP, ↑ Urine output, ↓ Weight 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B7AF39-8C61-2A4D-B3FD-836E4708F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5D978-9AF9-5544-9AE0-2DFC570A6B37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11BF54-6D71-3F40-8478-E48AC6AB46DE}"/>
              </a:ext>
            </a:extLst>
          </p:cNvPr>
          <p:cNvSpPr txBox="1"/>
          <p:nvPr/>
        </p:nvSpPr>
        <p:spPr>
          <a:xfrm>
            <a:off x="7124700" y="5867400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700" dirty="0"/>
              <a:t>American Journal of Internal Medicine</a:t>
            </a:r>
          </a:p>
          <a:p>
            <a:r>
              <a:rPr lang="en-CA" sz="700" dirty="0"/>
              <a:t>Volume 5, Issue 1, January 2017, Pages: 12-17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94603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5E539C-F83D-424D-8185-F1A6C406A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Back to the patient…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A41B45-3D07-7B41-B26B-2386A9E630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Considering that: </a:t>
            </a:r>
          </a:p>
          <a:p>
            <a:pPr lvl="1"/>
            <a:r>
              <a:rPr lang="en-US" sz="2400" dirty="0"/>
              <a:t>Both RCTs showed:</a:t>
            </a:r>
          </a:p>
          <a:p>
            <a:pPr lvl="2"/>
            <a:r>
              <a:rPr lang="en-US" sz="2000" dirty="0"/>
              <a:t>↑ MAP </a:t>
            </a:r>
          </a:p>
          <a:p>
            <a:pPr lvl="2"/>
            <a:r>
              <a:rPr lang="en-US" sz="2000" dirty="0"/>
              <a:t>↑ urine output</a:t>
            </a:r>
          </a:p>
          <a:p>
            <a:pPr lvl="2"/>
            <a:r>
              <a:rPr lang="en-US" sz="2000" dirty="0"/>
              <a:t>↓ weight </a:t>
            </a:r>
          </a:p>
          <a:p>
            <a:pPr lvl="2"/>
            <a:endParaRPr lang="en-US" sz="2000" dirty="0"/>
          </a:p>
          <a:p>
            <a:r>
              <a:rPr lang="en-US" sz="2800" dirty="0"/>
              <a:t>Plan: </a:t>
            </a:r>
          </a:p>
          <a:p>
            <a:pPr lvl="1"/>
            <a:r>
              <a:rPr lang="en-US" sz="2400" dirty="0"/>
              <a:t>Midodrine 7.5 mg po tid </a:t>
            </a:r>
          </a:p>
          <a:p>
            <a:pPr lvl="1"/>
            <a:r>
              <a:rPr lang="en-US" sz="2400" dirty="0"/>
              <a:t>Spironolactone 200 mg po daily + Furosemide 80 mg po daily </a:t>
            </a:r>
          </a:p>
        </p:txBody>
      </p:sp>
    </p:spTree>
    <p:extLst>
      <p:ext uri="{BB962C8B-B14F-4D97-AF65-F5344CB8AC3E}">
        <p14:creationId xmlns:p14="http://schemas.microsoft.com/office/powerpoint/2010/main" val="10019066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4C8D0D-752C-3145-9F6C-036D10555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Monitoring Plan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E24B50D-22D7-D742-9CE5-5BAC18411C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4568045"/>
              </p:ext>
            </p:extLst>
          </p:nvPr>
        </p:nvGraphicFramePr>
        <p:xfrm>
          <a:off x="838200" y="1417638"/>
          <a:ext cx="7467600" cy="4445665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489200">
                  <a:extLst>
                    <a:ext uri="{9D8B030D-6E8A-4147-A177-3AD203B41FA5}">
                      <a16:colId xmlns:a16="http://schemas.microsoft.com/office/drawing/2014/main" val="741717191"/>
                    </a:ext>
                  </a:extLst>
                </a:gridCol>
                <a:gridCol w="2489200">
                  <a:extLst>
                    <a:ext uri="{9D8B030D-6E8A-4147-A177-3AD203B41FA5}">
                      <a16:colId xmlns:a16="http://schemas.microsoft.com/office/drawing/2014/main" val="2319027270"/>
                    </a:ext>
                  </a:extLst>
                </a:gridCol>
                <a:gridCol w="2489200">
                  <a:extLst>
                    <a:ext uri="{9D8B030D-6E8A-4147-A177-3AD203B41FA5}">
                      <a16:colId xmlns:a16="http://schemas.microsoft.com/office/drawing/2014/main" val="1400665816"/>
                    </a:ext>
                  </a:extLst>
                </a:gridCol>
              </a:tblGrid>
              <a:tr h="355269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/>
                        <a:t>Parameter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/>
                        <a:t>Target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/>
                        <a:t>Frequency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914249580"/>
                  </a:ext>
                </a:extLst>
              </a:tr>
              <a:tr h="355269">
                <a:tc gridSpan="3"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Efficacy </a:t>
                      </a: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8850507"/>
                  </a:ext>
                </a:extLst>
              </a:tr>
              <a:tr h="355269">
                <a:tc>
                  <a:txBody>
                    <a:bodyPr/>
                    <a:lstStyle/>
                    <a:p>
                      <a:r>
                        <a:rPr lang="en-US" sz="1400" dirty="0"/>
                        <a:t>Abdominal discomfort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Resolved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Daily – ongoing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71153160"/>
                  </a:ext>
                </a:extLst>
              </a:tr>
              <a:tr h="624122">
                <a:tc>
                  <a:txBody>
                    <a:bodyPr/>
                    <a:lstStyle/>
                    <a:p>
                      <a:r>
                        <a:rPr lang="en-US" sz="1400" dirty="0"/>
                        <a:t>Weight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↓ ~0.5kg/day (until ascites resolves)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Daily – ongoing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041243651"/>
                  </a:ext>
                </a:extLst>
              </a:tr>
              <a:tr h="355269">
                <a:tc>
                  <a:txBody>
                    <a:bodyPr/>
                    <a:lstStyle/>
                    <a:p>
                      <a:r>
                        <a:rPr lang="en-US" sz="1400" dirty="0"/>
                        <a:t>Abdominal girth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Decrease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Daily – ongoing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847651765"/>
                  </a:ext>
                </a:extLst>
              </a:tr>
              <a:tr h="355269">
                <a:tc gridSpan="3"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Safety </a:t>
                      </a: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535211"/>
                  </a:ext>
                </a:extLst>
              </a:tr>
              <a:tr h="355269">
                <a:tc>
                  <a:txBody>
                    <a:bodyPr/>
                    <a:lstStyle/>
                    <a:p>
                      <a:r>
                        <a:rPr lang="en-US" sz="1400" dirty="0"/>
                        <a:t>Blood pressure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Prevent hypotension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Daily – ongoing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637944166"/>
                  </a:ext>
                </a:extLst>
              </a:tr>
              <a:tr h="624122">
                <a:tc>
                  <a:txBody>
                    <a:bodyPr/>
                    <a:lstStyle/>
                    <a:p>
                      <a:r>
                        <a:rPr lang="en-US" sz="1400" dirty="0"/>
                        <a:t>Renal function (SrCr, GFR)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Normal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Daily in hospital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56411557"/>
                  </a:ext>
                </a:extLst>
              </a:tr>
              <a:tr h="355269">
                <a:tc>
                  <a:txBody>
                    <a:bodyPr/>
                    <a:lstStyle/>
                    <a:p>
                      <a:r>
                        <a:rPr lang="en-US" sz="1400" dirty="0"/>
                        <a:t>Electrolytes (Na, K)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No ↓ Na, No ↑ K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Daily in hospital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939417201"/>
                  </a:ext>
                </a:extLst>
              </a:tr>
              <a:tr h="355269">
                <a:tc>
                  <a:txBody>
                    <a:bodyPr/>
                    <a:lstStyle/>
                    <a:p>
                      <a:r>
                        <a:rPr lang="en-US" sz="1400" dirty="0"/>
                        <a:t>ADRs of midodrine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None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Daily – ongoing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411073881"/>
                  </a:ext>
                </a:extLst>
              </a:tr>
              <a:tr h="355269">
                <a:tc>
                  <a:txBody>
                    <a:bodyPr/>
                    <a:lstStyle/>
                    <a:p>
                      <a:r>
                        <a:rPr lang="en-US" sz="1400" dirty="0"/>
                        <a:t>ADRs of diuretics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None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Daily – ongoing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688801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13250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2B7030-B123-E641-8838-B6CEC6CA1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What happened after?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81665B-8A9A-A544-9CA6-B7A8621592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sz="2800" dirty="0"/>
              <a:t>Pts BP ↑ to 97/67 (no symptoms), MAP: 77 </a:t>
            </a:r>
          </a:p>
          <a:p>
            <a:r>
              <a:rPr lang="en-US" sz="2800" dirty="0"/>
              <a:t>Weight ↓ 72 kg </a:t>
            </a:r>
          </a:p>
          <a:p>
            <a:r>
              <a:rPr lang="en-US" sz="2800" dirty="0"/>
              <a:t>Increase in urine output 2L</a:t>
            </a:r>
          </a:p>
          <a:p>
            <a:r>
              <a:rPr lang="en-US" sz="2800" dirty="0"/>
              <a:t>Pt reported: </a:t>
            </a:r>
          </a:p>
          <a:p>
            <a:pPr lvl="1"/>
            <a:r>
              <a:rPr lang="en-US" sz="2400" dirty="0"/>
              <a:t>severe itchiness </a:t>
            </a:r>
          </a:p>
          <a:p>
            <a:pPr lvl="1"/>
            <a:r>
              <a:rPr lang="en-US" sz="2400" dirty="0"/>
              <a:t>dysuria  </a:t>
            </a:r>
          </a:p>
        </p:txBody>
      </p:sp>
    </p:spTree>
    <p:extLst>
      <p:ext uri="{BB962C8B-B14F-4D97-AF65-F5344CB8AC3E}">
        <p14:creationId xmlns:p14="http://schemas.microsoft.com/office/powerpoint/2010/main" val="15159362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AD756-7732-FE43-80CA-40034FA69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3200"/>
            <a:ext cx="7886700" cy="2139553"/>
          </a:xfrm>
        </p:spPr>
        <p:txBody>
          <a:bodyPr/>
          <a:lstStyle/>
          <a:p>
            <a:pPr algn="ctr"/>
            <a:r>
              <a:rPr lang="en-US" b="1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442529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B7F3E-C859-D64A-BDA6-9427A1DE8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The Patient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3A885FA-F25E-8741-959F-072AD60E34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8352961"/>
              </p:ext>
            </p:extLst>
          </p:nvPr>
        </p:nvGraphicFramePr>
        <p:xfrm>
          <a:off x="1219200" y="1752600"/>
          <a:ext cx="6781800" cy="3151234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108284">
                  <a:extLst>
                    <a:ext uri="{9D8B030D-6E8A-4147-A177-3AD203B41FA5}">
                      <a16:colId xmlns:a16="http://schemas.microsoft.com/office/drawing/2014/main" val="3852537952"/>
                    </a:ext>
                  </a:extLst>
                </a:gridCol>
                <a:gridCol w="5673516">
                  <a:extLst>
                    <a:ext uri="{9D8B030D-6E8A-4147-A177-3AD203B41FA5}">
                      <a16:colId xmlns:a16="http://schemas.microsoft.com/office/drawing/2014/main" val="3702209070"/>
                    </a:ext>
                  </a:extLst>
                </a:gridCol>
              </a:tblGrid>
              <a:tr h="603696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/>
                        <a:t>ID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CA" sz="1400" b="0" u="none" strike="noStrike" kern="1200" dirty="0">
                          <a:effectLst/>
                        </a:rPr>
                        <a:t>54 y/o male (83.1kg, BMI: 28.1 kg/m^2) admitted on August 28</a:t>
                      </a:r>
                      <a:r>
                        <a:rPr lang="en-CA" sz="1400" b="0" u="none" strike="noStrike" kern="1200" baseline="30000" dirty="0">
                          <a:effectLst/>
                        </a:rPr>
                        <a:t>th</a:t>
                      </a:r>
                      <a:r>
                        <a:rPr lang="en-CA" sz="1400" b="0" u="none" strike="noStrike" kern="1200" dirty="0">
                          <a:effectLst/>
                        </a:rPr>
                        <a:t> with ascites secondary to alcoholic liver cirrhosis</a:t>
                      </a:r>
                      <a:endParaRPr lang="en-US" sz="1400" b="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92743378"/>
                  </a:ext>
                </a:extLst>
              </a:tr>
              <a:tr h="343642"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CC</a:t>
                      </a:r>
                      <a:endParaRPr lang="en-US" sz="1400" b="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 rtl="0">
                        <a:buFont typeface="Arial" panose="020B0604020202020204" pitchFamily="34" charset="0"/>
                        <a:buChar char="•"/>
                      </a:pPr>
                      <a:r>
                        <a:rPr lang="en-CA" sz="1400" u="none" strike="noStrike" kern="1200" dirty="0">
                          <a:effectLst/>
                        </a:rPr>
                        <a:t>Significant abdominal discomfort and pain</a:t>
                      </a:r>
                      <a:endParaRPr lang="en-CA" sz="1400" b="0" dirty="0">
                        <a:effectLst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111520256"/>
                  </a:ext>
                </a:extLst>
              </a:tr>
              <a:tr h="652862"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HPI</a:t>
                      </a:r>
                      <a:endParaRPr lang="en-US" sz="1400" b="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CA" sz="1400" u="none" strike="noStrike" kern="1200" dirty="0">
                          <a:effectLst/>
                        </a:rPr>
                        <a:t>Discharged from Richmond Hospital in July due to ascites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CA" sz="1400" u="none" strike="noStrike" kern="1200" dirty="0">
                          <a:effectLst/>
                        </a:rPr>
                        <a:t>Paracentesis of 5L q10days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796321782"/>
                  </a:ext>
                </a:extLst>
              </a:tr>
              <a:tr h="343642"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Allergies</a:t>
                      </a:r>
                      <a:endParaRPr lang="en-US" sz="1400" b="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NKDA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599531169"/>
                  </a:ext>
                </a:extLst>
              </a:tr>
              <a:tr h="603696"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Social History </a:t>
                      </a:r>
                      <a:endParaRPr lang="en-US" sz="1400" b="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 rtl="0">
                        <a:buFont typeface="Arial" panose="020B0604020202020204" pitchFamily="34" charset="0"/>
                        <a:buChar char="•"/>
                      </a:pPr>
                      <a:r>
                        <a:rPr lang="en-CA" sz="1400" u="none" strike="noStrike" kern="1200" dirty="0">
                          <a:effectLst/>
                        </a:rPr>
                        <a:t>Heavy drinker (~½ bottle of whiskey/day since the age of 27) quit drinking on 01/01/2019</a:t>
                      </a:r>
                      <a:endParaRPr lang="en-CA" sz="1400" b="0" dirty="0">
                        <a:effectLst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676076626"/>
                  </a:ext>
                </a:extLst>
              </a:tr>
              <a:tr h="603696"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Adherence </a:t>
                      </a:r>
                      <a:endParaRPr lang="en-US" sz="1400" b="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CA" sz="1400" u="none" strike="noStrike" kern="1200" dirty="0">
                          <a:effectLst/>
                        </a:rPr>
                        <a:t>Pt reported no cost concerns, and adherence to all medication dosing times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9854881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7108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88288-1AEB-A149-9505-0E13170742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The Patient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5672CF8-9123-7749-B457-2BAAD3C9B9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7428903"/>
              </p:ext>
            </p:extLst>
          </p:nvPr>
        </p:nvGraphicFramePr>
        <p:xfrm>
          <a:off x="1143000" y="1992015"/>
          <a:ext cx="6858000" cy="3076792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2233257493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3474136304"/>
                    </a:ext>
                  </a:extLst>
                </a:gridCol>
              </a:tblGrid>
              <a:tr h="382507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/>
                        <a:t>PMHx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/>
                        <a:t>Meds PTA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735447858"/>
                  </a:ext>
                </a:extLst>
              </a:tr>
              <a:tr h="671971">
                <a:tc>
                  <a:txBody>
                    <a:bodyPr/>
                    <a:lstStyle/>
                    <a:p>
                      <a:r>
                        <a:rPr lang="en-US" sz="1400" dirty="0"/>
                        <a:t>Ascites secondary to Liver Cirrhosis (MELD 11)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dirty="0"/>
                        <a:t>Furosemide 40 mg po BID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dirty="0"/>
                        <a:t>Amiloride 5 mg po daily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dirty="0"/>
                        <a:t>Paracentesis 5 L/weekly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dirty="0"/>
                        <a:t>Salt restriction &lt; 2g/day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974180024"/>
                  </a:ext>
                </a:extLst>
              </a:tr>
              <a:tr h="382507">
                <a:tc>
                  <a:txBody>
                    <a:bodyPr/>
                    <a:lstStyle/>
                    <a:p>
                      <a:r>
                        <a:rPr lang="en-US" sz="1400" dirty="0"/>
                        <a:t>Type 2 Diabetes (A1c 4.7%)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dirty="0"/>
                        <a:t>Metformin 1000mg po BID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08610546"/>
                  </a:ext>
                </a:extLst>
              </a:tr>
              <a:tr h="511951">
                <a:tc>
                  <a:txBody>
                    <a:bodyPr/>
                    <a:lstStyle/>
                    <a:p>
                      <a:r>
                        <a:rPr lang="en-US" sz="1400" dirty="0"/>
                        <a:t>Gastrointestinal Esophageal Reflux Disease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dirty="0"/>
                        <a:t>Pantoprazole 40 mg po daily PRN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013105886"/>
                  </a:ext>
                </a:extLst>
              </a:tr>
              <a:tr h="382507">
                <a:tc>
                  <a:txBody>
                    <a:bodyPr/>
                    <a:lstStyle/>
                    <a:p>
                      <a:r>
                        <a:rPr lang="en-US" sz="1400" dirty="0"/>
                        <a:t>Insomnia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dirty="0"/>
                        <a:t>Zopiclone 7.5 mg po qhs PRN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271251520"/>
                  </a:ext>
                </a:extLst>
              </a:tr>
              <a:tr h="382507">
                <a:tc>
                  <a:txBody>
                    <a:bodyPr/>
                    <a:lstStyle/>
                    <a:p>
                      <a:r>
                        <a:rPr lang="en-US" sz="1400" dirty="0"/>
                        <a:t>Hemorrhoids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dirty="0"/>
                        <a:t>Citrus bioflavonoid (Venixxa</a:t>
                      </a:r>
                      <a:r>
                        <a:rPr lang="en-US" sz="1400" baseline="30000" dirty="0"/>
                        <a:t>®</a:t>
                      </a:r>
                      <a:r>
                        <a:rPr lang="en-US" sz="1400" dirty="0"/>
                        <a:t>) 500mg po daily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0356656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2624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AC472-1C0E-004F-86F6-0E7B71859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Course in Hospital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035D056-9C7A-BD40-8DA6-3A5CC320A0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2607130"/>
              </p:ext>
            </p:extLst>
          </p:nvPr>
        </p:nvGraphicFramePr>
        <p:xfrm>
          <a:off x="1310944" y="1524000"/>
          <a:ext cx="6522112" cy="4278901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136961">
                  <a:extLst>
                    <a:ext uri="{9D8B030D-6E8A-4147-A177-3AD203B41FA5}">
                      <a16:colId xmlns:a16="http://schemas.microsoft.com/office/drawing/2014/main" val="3251369339"/>
                    </a:ext>
                  </a:extLst>
                </a:gridCol>
                <a:gridCol w="5385151">
                  <a:extLst>
                    <a:ext uri="{9D8B030D-6E8A-4147-A177-3AD203B41FA5}">
                      <a16:colId xmlns:a16="http://schemas.microsoft.com/office/drawing/2014/main" val="686505199"/>
                    </a:ext>
                  </a:extLst>
                </a:gridCol>
              </a:tblGrid>
              <a:tr h="300261">
                <a:tc>
                  <a:txBody>
                    <a:bodyPr/>
                    <a:lstStyle/>
                    <a:p>
                      <a:r>
                        <a:rPr lang="en-US" sz="1200" b="0" dirty="0"/>
                        <a:t>Date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/>
                        <a:t>Events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589727672"/>
                  </a:ext>
                </a:extLst>
              </a:tr>
              <a:tr h="863764">
                <a:tc>
                  <a:txBody>
                    <a:bodyPr/>
                    <a:lstStyle/>
                    <a:p>
                      <a:r>
                        <a:rPr lang="en-US" sz="1200" dirty="0"/>
                        <a:t>Aug 28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Presented to ER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10L paracentesis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Albumin 25% q8h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Weight: 83.7 kg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BP: 112/70, MAP: 84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931038082"/>
                  </a:ext>
                </a:extLst>
              </a:tr>
              <a:tr h="1258628">
                <a:tc>
                  <a:txBody>
                    <a:bodyPr/>
                    <a:lstStyle/>
                    <a:p>
                      <a:r>
                        <a:rPr lang="en-US" sz="1200" dirty="0"/>
                        <a:t>Aug 29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Transferred to internal medicine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Started on ceftriaxone 2 g IV Q24H for SBP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Received 5L paracentesis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Albumin 25% q8h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Received 1 unit of RBC (Hgb 67)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Salt restricted (&lt; 2g/day)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Weight: 78 kg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BP 97/67 (not symptomatic), MAP: 77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000715670"/>
                  </a:ext>
                </a:extLst>
              </a:tr>
              <a:tr h="995139">
                <a:tc>
                  <a:txBody>
                    <a:bodyPr/>
                    <a:lstStyle/>
                    <a:p>
                      <a:r>
                        <a:rPr lang="en-US" sz="1200" dirty="0"/>
                        <a:t>Sept 2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Paracentesis discontinued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Abdominal pain subsided and Ceftriaxone stopped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Spironolactone 100 mg po daily and Furosemide 40 mg po daily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Weight: 72.5 kg 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BP: 90/52 (symptomatic), MAP: 65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56048953"/>
                  </a:ext>
                </a:extLst>
              </a:tr>
              <a:tr h="468901">
                <a:tc>
                  <a:txBody>
                    <a:bodyPr/>
                    <a:lstStyle/>
                    <a:p>
                      <a:r>
                        <a:rPr lang="en-US" sz="1200" dirty="0"/>
                        <a:t>Sept 3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Weight: 74.5 kg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BP: 82/46 (symptomatic), MAP: 58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9530376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3694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8F7FDC-286B-5347-A909-8EE9B7BA3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Review of Systems (Sept 3</a:t>
            </a:r>
            <a:r>
              <a:rPr lang="en-US" b="1" baseline="30000" dirty="0"/>
              <a:t>rd</a:t>
            </a:r>
            <a:r>
              <a:rPr lang="en-US" b="1" dirty="0"/>
              <a:t>) 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2876D16-15E9-7D46-993E-5473A71337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1779093"/>
              </p:ext>
            </p:extLst>
          </p:nvPr>
        </p:nvGraphicFramePr>
        <p:xfrm>
          <a:off x="1143000" y="1905000"/>
          <a:ext cx="6934200" cy="3557246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3467100">
                  <a:extLst>
                    <a:ext uri="{9D8B030D-6E8A-4147-A177-3AD203B41FA5}">
                      <a16:colId xmlns:a16="http://schemas.microsoft.com/office/drawing/2014/main" val="2894330694"/>
                    </a:ext>
                  </a:extLst>
                </a:gridCol>
                <a:gridCol w="3467100">
                  <a:extLst>
                    <a:ext uri="{9D8B030D-6E8A-4147-A177-3AD203B41FA5}">
                      <a16:colId xmlns:a16="http://schemas.microsoft.com/office/drawing/2014/main" val="3290909178"/>
                    </a:ext>
                  </a:extLst>
                </a:gridCol>
              </a:tblGrid>
              <a:tr h="608477">
                <a:tc>
                  <a:txBody>
                    <a:bodyPr/>
                    <a:lstStyle/>
                    <a:p>
                      <a:r>
                        <a:rPr lang="en-US" sz="1400" b="0" dirty="0"/>
                        <a:t>Vitals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b="0" dirty="0"/>
                        <a:t>T 36.7, HR 80, BP 82/46, MAP: 58, RR 18, O2 sat 98% RA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663357345"/>
                  </a:ext>
                </a:extLst>
              </a:tr>
              <a:tr h="346363">
                <a:tc>
                  <a:txBody>
                    <a:bodyPr/>
                    <a:lstStyle/>
                    <a:p>
                      <a:r>
                        <a:rPr lang="en-US" sz="1400" dirty="0"/>
                        <a:t>CNS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A&amp;O x 3, no encephalopathy noted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913978784"/>
                  </a:ext>
                </a:extLst>
              </a:tr>
              <a:tr h="346363">
                <a:tc>
                  <a:txBody>
                    <a:bodyPr/>
                    <a:lstStyle/>
                    <a:p>
                      <a:r>
                        <a:rPr lang="en-US" sz="1400" dirty="0"/>
                        <a:t>CVS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NSR, S1/S2, JVP not elevated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16707602"/>
                  </a:ext>
                </a:extLst>
              </a:tr>
              <a:tr h="608477">
                <a:tc>
                  <a:txBody>
                    <a:bodyPr/>
                    <a:lstStyle/>
                    <a:p>
                      <a:r>
                        <a:rPr lang="en-US" sz="1400" dirty="0"/>
                        <a:t>RESP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No wheezes or crackles, slight ↓ air entry to bases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88292880"/>
                  </a:ext>
                </a:extLst>
              </a:tr>
              <a:tr h="608477">
                <a:tc>
                  <a:txBody>
                    <a:bodyPr/>
                    <a:lstStyle/>
                    <a:p>
                      <a:r>
                        <a:rPr lang="en-US" sz="1400" dirty="0"/>
                        <a:t>GI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Distended abdomen, not tender to palpation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521456992"/>
                  </a:ext>
                </a:extLst>
              </a:tr>
              <a:tr h="346363">
                <a:tc>
                  <a:txBody>
                    <a:bodyPr/>
                    <a:lstStyle/>
                    <a:p>
                      <a:r>
                        <a:rPr lang="en-US" sz="1400" dirty="0"/>
                        <a:t>GU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Urine output: ~800 ml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901968376"/>
                  </a:ext>
                </a:extLst>
              </a:tr>
              <a:tr h="346363">
                <a:tc>
                  <a:txBody>
                    <a:bodyPr/>
                    <a:lstStyle/>
                    <a:p>
                      <a:r>
                        <a:rPr lang="en-US" sz="1400" dirty="0"/>
                        <a:t>ENDO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BG @ 0800 = 4.1, @ 1200 = 8.9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97824189"/>
                  </a:ext>
                </a:extLst>
              </a:tr>
              <a:tr h="346363">
                <a:tc>
                  <a:txBody>
                    <a:bodyPr/>
                    <a:lstStyle/>
                    <a:p>
                      <a:r>
                        <a:rPr lang="en-US" sz="1400" dirty="0"/>
                        <a:t>MSK/DERM/Fluids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No peripheral edema noted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1452858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67913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AA55C-1D83-4B4A-BE11-E4CD66AD1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Labs &amp; Investigations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68D2B59-CD3D-3046-ADB3-B5824AED59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4011018"/>
              </p:ext>
            </p:extLst>
          </p:nvPr>
        </p:nvGraphicFramePr>
        <p:xfrm>
          <a:off x="914400" y="1676400"/>
          <a:ext cx="7391400" cy="3126269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3695700">
                  <a:extLst>
                    <a:ext uri="{9D8B030D-6E8A-4147-A177-3AD203B41FA5}">
                      <a16:colId xmlns:a16="http://schemas.microsoft.com/office/drawing/2014/main" val="13254579"/>
                    </a:ext>
                  </a:extLst>
                </a:gridCol>
                <a:gridCol w="1847850">
                  <a:extLst>
                    <a:ext uri="{9D8B030D-6E8A-4147-A177-3AD203B41FA5}">
                      <a16:colId xmlns:a16="http://schemas.microsoft.com/office/drawing/2014/main" val="3361009566"/>
                    </a:ext>
                  </a:extLst>
                </a:gridCol>
                <a:gridCol w="1847850">
                  <a:extLst>
                    <a:ext uri="{9D8B030D-6E8A-4147-A177-3AD203B41FA5}">
                      <a16:colId xmlns:a16="http://schemas.microsoft.com/office/drawing/2014/main" val="2544031081"/>
                    </a:ext>
                  </a:extLst>
                </a:gridCol>
              </a:tblGrid>
              <a:tr h="903183">
                <a:tc>
                  <a:txBody>
                    <a:bodyPr/>
                    <a:lstStyle/>
                    <a:p>
                      <a:r>
                        <a:rPr lang="en-US" sz="1400" b="0" dirty="0"/>
                        <a:t>Relevant Diagnostics</a:t>
                      </a:r>
                    </a:p>
                  </a:txBody>
                  <a:tcPr marL="68580" marR="68580" marT="34290" marB="34290"/>
                </a:tc>
                <a:tc gridSpan="2"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b="0" dirty="0"/>
                        <a:t>Peritoneal fluid analysis (↑ neutrophils, ↑ nucleated cells) (Aug 29</a:t>
                      </a:r>
                      <a:r>
                        <a:rPr lang="en-US" sz="1400" b="0" baseline="30000" dirty="0"/>
                        <a:t>th) </a:t>
                      </a:r>
                      <a:endParaRPr lang="en-US" sz="1400" b="0" dirty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b="0" dirty="0"/>
                        <a:t>Peritoneal fluid culture - negative (Aug 29</a:t>
                      </a:r>
                      <a:r>
                        <a:rPr lang="en-US" sz="1400" b="0" baseline="30000" dirty="0"/>
                        <a:t>th</a:t>
                      </a:r>
                      <a:r>
                        <a:rPr lang="en-US" sz="1400" b="0" dirty="0"/>
                        <a:t>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b="0" dirty="0"/>
                        <a:t>Blood culture (no growth) (Aug 29</a:t>
                      </a:r>
                      <a:r>
                        <a:rPr lang="en-US" sz="1400" b="0" baseline="30000" dirty="0"/>
                        <a:t>th</a:t>
                      </a:r>
                      <a:r>
                        <a:rPr lang="en-US" sz="1400" b="0" baseline="0" dirty="0"/>
                        <a:t>)</a:t>
                      </a: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1408403"/>
                  </a:ext>
                </a:extLst>
              </a:tr>
              <a:tr h="1990889">
                <a:tc>
                  <a:txBody>
                    <a:bodyPr/>
                    <a:lstStyle/>
                    <a:p>
                      <a:r>
                        <a:rPr lang="en-US" sz="1400" dirty="0"/>
                        <a:t>Labs (Sep 3)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WBC 4.0 </a:t>
                      </a:r>
                    </a:p>
                    <a:p>
                      <a:r>
                        <a:rPr lang="en-US" sz="1400" dirty="0"/>
                        <a:t>Neut 3.0 </a:t>
                      </a:r>
                    </a:p>
                    <a:p>
                      <a:r>
                        <a:rPr lang="en-US" sz="1400" dirty="0"/>
                        <a:t>Hgb 75 </a:t>
                      </a:r>
                    </a:p>
                    <a:p>
                      <a:r>
                        <a:rPr lang="en-US" sz="1400" dirty="0"/>
                        <a:t>Lactic acid 8.8</a:t>
                      </a:r>
                    </a:p>
                    <a:p>
                      <a:r>
                        <a:rPr lang="en-US" sz="1400" dirty="0"/>
                        <a:t>Billi</a:t>
                      </a:r>
                      <a:r>
                        <a:rPr lang="en-US" sz="1400" baseline="-25000" dirty="0"/>
                        <a:t>total</a:t>
                      </a:r>
                      <a:r>
                        <a:rPr lang="en-US" sz="1400" baseline="0" dirty="0"/>
                        <a:t>133</a:t>
                      </a:r>
                    </a:p>
                    <a:p>
                      <a:r>
                        <a:rPr lang="en-US" sz="1400" baseline="0" dirty="0"/>
                        <a:t>AST 42 </a:t>
                      </a:r>
                    </a:p>
                    <a:p>
                      <a:r>
                        <a:rPr lang="en-US" sz="1400" baseline="0" dirty="0"/>
                        <a:t>A1c 4.7%</a:t>
                      </a:r>
                    </a:p>
                    <a:p>
                      <a:r>
                        <a:rPr lang="en-US" sz="1400" baseline="0" dirty="0"/>
                        <a:t>B</a:t>
                      </a:r>
                      <a:r>
                        <a:rPr lang="en-US" sz="1400" baseline="-25000" dirty="0"/>
                        <a:t>12</a:t>
                      </a:r>
                      <a:r>
                        <a:rPr lang="en-US" sz="1400" baseline="0" dirty="0"/>
                        <a:t>: 360 </a:t>
                      </a:r>
                    </a:p>
                    <a:p>
                      <a:r>
                        <a:rPr lang="en-US" sz="1400" baseline="0" dirty="0"/>
                        <a:t>TSAT: 34%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Na 136</a:t>
                      </a:r>
                    </a:p>
                    <a:p>
                      <a:r>
                        <a:rPr lang="en-US" sz="1400" dirty="0"/>
                        <a:t>K 3.9 </a:t>
                      </a:r>
                    </a:p>
                    <a:p>
                      <a:r>
                        <a:rPr lang="en-US" sz="1400" dirty="0"/>
                        <a:t>Mg 0.6 </a:t>
                      </a:r>
                    </a:p>
                    <a:p>
                      <a:r>
                        <a:rPr lang="en-US" sz="1400" dirty="0"/>
                        <a:t>Albumin 34</a:t>
                      </a:r>
                    </a:p>
                    <a:p>
                      <a:r>
                        <a:rPr lang="en-US" sz="1400" dirty="0"/>
                        <a:t>Creatinine 58 </a:t>
                      </a:r>
                    </a:p>
                    <a:p>
                      <a:r>
                        <a:rPr lang="en-US" sz="1400" dirty="0"/>
                        <a:t>GFR 110 </a:t>
                      </a:r>
                    </a:p>
                    <a:p>
                      <a:r>
                        <a:rPr lang="en-US" sz="1400" dirty="0"/>
                        <a:t>CrCl 127ml/min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162310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09494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670DB-1292-5B4A-8129-EACDFBF2F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Current Medical Problems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93A61DF-624C-D54B-8F67-1703D4C03F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9984492"/>
              </p:ext>
            </p:extLst>
          </p:nvPr>
        </p:nvGraphicFramePr>
        <p:xfrm>
          <a:off x="990600" y="1600200"/>
          <a:ext cx="7239000" cy="343526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3619500">
                  <a:extLst>
                    <a:ext uri="{9D8B030D-6E8A-4147-A177-3AD203B41FA5}">
                      <a16:colId xmlns:a16="http://schemas.microsoft.com/office/drawing/2014/main" val="3788338442"/>
                    </a:ext>
                  </a:extLst>
                </a:gridCol>
                <a:gridCol w="3619500">
                  <a:extLst>
                    <a:ext uri="{9D8B030D-6E8A-4147-A177-3AD203B41FA5}">
                      <a16:colId xmlns:a16="http://schemas.microsoft.com/office/drawing/2014/main" val="2757464812"/>
                    </a:ext>
                  </a:extLst>
                </a:gridCol>
              </a:tblGrid>
              <a:tr h="344152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/>
                        <a:t>Medical Problem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/>
                        <a:t>Drug Therapy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384744596"/>
                  </a:ext>
                </a:extLst>
              </a:tr>
              <a:tr h="530896">
                <a:tc>
                  <a:txBody>
                    <a:bodyPr/>
                    <a:lstStyle/>
                    <a:p>
                      <a:r>
                        <a:rPr lang="en-US" sz="1400" dirty="0"/>
                        <a:t>1. Ascites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dirty="0"/>
                        <a:t>Spironolactone 100 mg po daily + Furosemide 40 mg po daily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843203189"/>
                  </a:ext>
                </a:extLst>
              </a:tr>
              <a:tr h="344152">
                <a:tc>
                  <a:txBody>
                    <a:bodyPr/>
                    <a:lstStyle/>
                    <a:p>
                      <a:r>
                        <a:rPr lang="en-US" sz="1400" dirty="0"/>
                        <a:t>2. Hypomagnesemia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dirty="0"/>
                        <a:t>No drug therapy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212827345"/>
                  </a:ext>
                </a:extLst>
              </a:tr>
              <a:tr h="344152">
                <a:tc>
                  <a:txBody>
                    <a:bodyPr/>
                    <a:lstStyle/>
                    <a:p>
                      <a:r>
                        <a:rPr lang="en-US" sz="1400" dirty="0"/>
                        <a:t>3. T2DM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dirty="0"/>
                        <a:t>Metformin 1000 mg po BID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767917283"/>
                  </a:ext>
                </a:extLst>
              </a:tr>
              <a:tr h="344152">
                <a:tc>
                  <a:txBody>
                    <a:bodyPr/>
                    <a:lstStyle/>
                    <a:p>
                      <a:r>
                        <a:rPr lang="en-US" sz="1400" dirty="0"/>
                        <a:t>4. Anemia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dirty="0"/>
                        <a:t>Blood transfusions 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95649721"/>
                  </a:ext>
                </a:extLst>
              </a:tr>
              <a:tr h="344152">
                <a:tc>
                  <a:txBody>
                    <a:bodyPr/>
                    <a:lstStyle/>
                    <a:p>
                      <a:r>
                        <a:rPr lang="en-US" sz="1400" dirty="0"/>
                        <a:t>5. Hemorrhoids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sz="1400" dirty="0"/>
                        <a:t>Citrus bioflavonoid (Venixxa</a:t>
                      </a:r>
                      <a:r>
                        <a:rPr lang="en-US" sz="1400" baseline="30000" dirty="0"/>
                        <a:t>®</a:t>
                      </a:r>
                      <a:r>
                        <a:rPr lang="en-US" sz="1400" dirty="0"/>
                        <a:t>)  500mg po daily 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443313544"/>
                  </a:ext>
                </a:extLst>
              </a:tr>
              <a:tr h="344152">
                <a:tc>
                  <a:txBody>
                    <a:bodyPr/>
                    <a:lstStyle/>
                    <a:p>
                      <a:r>
                        <a:rPr lang="en-US" sz="1400" dirty="0"/>
                        <a:t>6. DVT prophylaxis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dirty="0"/>
                        <a:t>Enoxaparin 40 mg sc daily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856876612"/>
                  </a:ext>
                </a:extLst>
              </a:tr>
              <a:tr h="344152">
                <a:tc>
                  <a:txBody>
                    <a:bodyPr/>
                    <a:lstStyle/>
                    <a:p>
                      <a:r>
                        <a:rPr lang="en-US" sz="1400" dirty="0"/>
                        <a:t>7. GERD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dirty="0"/>
                        <a:t>Pantoprazole 40 mg po daily prn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871237492"/>
                  </a:ext>
                </a:extLst>
              </a:tr>
              <a:tr h="344152">
                <a:tc>
                  <a:txBody>
                    <a:bodyPr/>
                    <a:lstStyle/>
                    <a:p>
                      <a:r>
                        <a:rPr lang="en-US" sz="1400" dirty="0"/>
                        <a:t>8. Insomnia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dirty="0"/>
                        <a:t>Zopiclone 7.5 mg po daily prn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4754368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1391377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3044</TotalTime>
  <Words>1700</Words>
  <Application>Microsoft Macintosh PowerPoint</Application>
  <PresentationFormat>Letter Paper (8.5x11 in)</PresentationFormat>
  <Paragraphs>348</Paragraphs>
  <Slides>35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8" baseType="lpstr">
      <vt:lpstr>Arial</vt:lpstr>
      <vt:lpstr>System Font Regular</vt:lpstr>
      <vt:lpstr>Default Design</vt:lpstr>
      <vt:lpstr>Navigating the MAP:  Midodrine for Diuretic Resistant Ascites </vt:lpstr>
      <vt:lpstr>Objectives </vt:lpstr>
      <vt:lpstr>Definition</vt:lpstr>
      <vt:lpstr>The Patient </vt:lpstr>
      <vt:lpstr>The Patient </vt:lpstr>
      <vt:lpstr>Course in Hospital </vt:lpstr>
      <vt:lpstr>Review of Systems (Sept 3rd)  </vt:lpstr>
      <vt:lpstr>Labs &amp; Investigations </vt:lpstr>
      <vt:lpstr>Current Medical Problems </vt:lpstr>
      <vt:lpstr>Drug Therapy Problems </vt:lpstr>
      <vt:lpstr>Goals of Therapy </vt:lpstr>
      <vt:lpstr>Therapeutics Alternatives </vt:lpstr>
      <vt:lpstr>AASLD </vt:lpstr>
      <vt:lpstr>Clinical Question </vt:lpstr>
      <vt:lpstr>Literature Search </vt:lpstr>
      <vt:lpstr>Singh et al. 2012 </vt:lpstr>
      <vt:lpstr>Singh et al. 2012 </vt:lpstr>
      <vt:lpstr>Efficacy Results</vt:lpstr>
      <vt:lpstr>PowerPoint Presentation</vt:lpstr>
      <vt:lpstr>PowerPoint Presentation</vt:lpstr>
      <vt:lpstr>Safety Results</vt:lpstr>
      <vt:lpstr>Limitations</vt:lpstr>
      <vt:lpstr>Singh et al. 2012</vt:lpstr>
      <vt:lpstr>Obiedallah et al. 2017 </vt:lpstr>
      <vt:lpstr>Obiedallah et al. 2017 </vt:lpstr>
      <vt:lpstr>Efficacy Results</vt:lpstr>
      <vt:lpstr>PowerPoint Presentation</vt:lpstr>
      <vt:lpstr>PowerPoint Presentation</vt:lpstr>
      <vt:lpstr>Safety Results</vt:lpstr>
      <vt:lpstr>Limitations</vt:lpstr>
      <vt:lpstr>Obiedallah et al. 2017 </vt:lpstr>
      <vt:lpstr>Back to the patient…</vt:lpstr>
      <vt:lpstr>Monitoring Plan </vt:lpstr>
      <vt:lpstr>What happened after?</vt:lpstr>
      <vt:lpstr>Questions?</vt:lpstr>
    </vt:vector>
  </TitlesOfParts>
  <Company>VCH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tprzywar</dc:creator>
  <cp:lastModifiedBy>Randhawa378@gmail.com</cp:lastModifiedBy>
  <cp:revision>126</cp:revision>
  <cp:lastPrinted>2008-05-07T17:14:07Z</cp:lastPrinted>
  <dcterms:created xsi:type="dcterms:W3CDTF">2007-10-24T21:55:34Z</dcterms:created>
  <dcterms:modified xsi:type="dcterms:W3CDTF">2019-09-19T03:23:55Z</dcterms:modified>
</cp:coreProperties>
</file>